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</p:sldIdLst>
  <p:sldSz cx="18288000" cy="10287000"/>
  <p:notesSz cx="6797675" cy="9926638"/>
  <p:embeddedFontLst>
    <p:embeddedFont>
      <p:font typeface="Fira Sans Bold" panose="020B0604020202020204" charset="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Fira Sans" panose="020B0604020202020204" charset="0"/>
      <p:regular r:id="rId19"/>
    </p:embeddedFont>
    <p:embeddedFont>
      <p:font typeface="Fira Sans Light" panose="020B0604020202020204" charset="0"/>
      <p:regular r:id="rId20"/>
    </p:embeddedFont>
    <p:embeddedFont>
      <p:font typeface="Open Sans Bold" panose="020B0604020202020204" charset="0"/>
      <p:regular r:id="rId21"/>
    </p:embeddedFont>
    <p:embeddedFont>
      <p:font typeface="Fira Sans Medium" panose="020B0604020202020204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59A"/>
    <a:srgbClr val="ABD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3" d="100"/>
          <a:sy n="73" d="100"/>
        </p:scale>
        <p:origin x="43" y="13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82510A-8AA0-48F2-9790-6AECCD8308F4}" type="datetimeFigureOut">
              <a:rPr lang="fr-FR" smtClean="0"/>
              <a:t>12/03/2024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2C259D-3EFE-45BF-843A-CEA8648D1A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45467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510967" y="7209751"/>
            <a:ext cx="4970154" cy="4304177"/>
            <a:chOff x="0" y="0"/>
            <a:chExt cx="3619627" cy="313461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23B7BD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6265834" y="8573715"/>
            <a:ext cx="2271679" cy="1967285"/>
            <a:chOff x="0" y="0"/>
            <a:chExt cx="3619627" cy="313461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F18E01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4737895" y="-277270"/>
            <a:ext cx="3799619" cy="3290488"/>
            <a:chOff x="0" y="0"/>
            <a:chExt cx="3619627" cy="313461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1497F"/>
            </a:solidFill>
          </p:spPr>
        </p:sp>
      </p:grpSp>
      <p:sp>
        <p:nvSpPr>
          <p:cNvPr id="8" name="Freeform 8"/>
          <p:cNvSpPr/>
          <p:nvPr/>
        </p:nvSpPr>
        <p:spPr>
          <a:xfrm>
            <a:off x="247777" y="160953"/>
            <a:ext cx="2930398" cy="1391939"/>
          </a:xfrm>
          <a:custGeom>
            <a:avLst/>
            <a:gdLst/>
            <a:ahLst/>
            <a:cxnLst/>
            <a:rect l="l" t="t" r="r" b="b"/>
            <a:pathLst>
              <a:path w="2930398" h="1391939">
                <a:moveTo>
                  <a:pt x="0" y="0"/>
                </a:moveTo>
                <a:lnTo>
                  <a:pt x="2930398" y="0"/>
                </a:lnTo>
                <a:lnTo>
                  <a:pt x="2930398" y="1391939"/>
                </a:lnTo>
                <a:lnTo>
                  <a:pt x="0" y="13919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028700" y="2793503"/>
            <a:ext cx="11482267" cy="454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999"/>
              </a:lnSpc>
            </a:pPr>
            <a:r>
              <a:rPr lang="en-US" sz="9999">
                <a:solidFill>
                  <a:srgbClr val="01497E"/>
                </a:solidFill>
                <a:latin typeface="Fira Sans Bold"/>
              </a:rPr>
              <a:t>Livret d’accueil en Facile A Lire et à Comprendre (FALC)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12510967" y="1937853"/>
            <a:ext cx="6910607" cy="5984274"/>
            <a:chOff x="0" y="0"/>
            <a:chExt cx="4282440" cy="37084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282440" cy="3708400"/>
            </a:xfrm>
            <a:custGeom>
              <a:avLst/>
              <a:gdLst/>
              <a:ahLst/>
              <a:cxnLst/>
              <a:rect l="l" t="t" r="r" b="b"/>
              <a:pathLst>
                <a:path w="4282440" h="370840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blipFill>
              <a:blip r:embed="rId3"/>
              <a:stretch>
                <a:fillRect t="-8372" b="-8372"/>
              </a:stretch>
            </a:blipFill>
          </p:spPr>
        </p:sp>
      </p:grpSp>
      <p:sp>
        <p:nvSpPr>
          <p:cNvPr id="12" name="Freeform 12"/>
          <p:cNvSpPr/>
          <p:nvPr/>
        </p:nvSpPr>
        <p:spPr>
          <a:xfrm>
            <a:off x="4159087" y="8130019"/>
            <a:ext cx="3417248" cy="1589020"/>
          </a:xfrm>
          <a:custGeom>
            <a:avLst/>
            <a:gdLst/>
            <a:ahLst/>
            <a:cxnLst/>
            <a:rect l="l" t="t" r="r" b="b"/>
            <a:pathLst>
              <a:path w="3417248" h="1589020">
                <a:moveTo>
                  <a:pt x="0" y="0"/>
                </a:moveTo>
                <a:lnTo>
                  <a:pt x="3417248" y="0"/>
                </a:lnTo>
                <a:lnTo>
                  <a:pt x="3417248" y="1589020"/>
                </a:lnTo>
                <a:lnTo>
                  <a:pt x="0" y="158902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2"/>
          <p:cNvSpPr txBox="1"/>
          <p:nvPr/>
        </p:nvSpPr>
        <p:spPr>
          <a:xfrm>
            <a:off x="219075" y="257175"/>
            <a:ext cx="14766361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200"/>
              </a:lnSpc>
              <a:spcBef>
                <a:spcPct val="0"/>
              </a:spcBef>
            </a:pPr>
            <a:r>
              <a:rPr lang="en-US" sz="6000" spc="-60" dirty="0" smtClean="0">
                <a:solidFill>
                  <a:srgbClr val="00426C"/>
                </a:solidFill>
                <a:latin typeface="Fira Sans Medium"/>
              </a:rPr>
              <a:t>Le questionnaire de satisfaction en FALC</a:t>
            </a:r>
            <a:endParaRPr lang="en-US" sz="6000" u="none" strike="noStrike" spc="-60" dirty="0">
              <a:solidFill>
                <a:srgbClr val="00426C"/>
              </a:solidFill>
              <a:latin typeface="Fira Sans Medium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420579"/>
            <a:ext cx="6477000" cy="8859950"/>
          </a:xfrm>
          <a:prstGeom prst="rect">
            <a:avLst/>
          </a:prstGeom>
        </p:spPr>
      </p:pic>
      <p:grpSp>
        <p:nvGrpSpPr>
          <p:cNvPr id="14" name="Group 2"/>
          <p:cNvGrpSpPr/>
          <p:nvPr/>
        </p:nvGrpSpPr>
        <p:grpSpPr>
          <a:xfrm>
            <a:off x="13868400" y="-3224584"/>
            <a:ext cx="6210236" cy="5378093"/>
            <a:chOff x="0" y="0"/>
            <a:chExt cx="3619627" cy="3134614"/>
          </a:xfrm>
        </p:grpSpPr>
        <p:sp>
          <p:nvSpPr>
            <p:cNvPr id="15" name="Freeform 3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1497F"/>
            </a:solidFill>
          </p:spPr>
        </p:sp>
      </p:grpSp>
      <p:grpSp>
        <p:nvGrpSpPr>
          <p:cNvPr id="16" name="Group 4"/>
          <p:cNvGrpSpPr/>
          <p:nvPr/>
        </p:nvGrpSpPr>
        <p:grpSpPr>
          <a:xfrm>
            <a:off x="16078200" y="1408712"/>
            <a:ext cx="3151914" cy="2729572"/>
            <a:chOff x="0" y="0"/>
            <a:chExt cx="3619627" cy="3134614"/>
          </a:xfrm>
        </p:grpSpPr>
        <p:sp>
          <p:nvSpPr>
            <p:cNvPr id="17" name="Freeform 5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23B7BD"/>
            </a:solidFill>
          </p:spPr>
        </p:sp>
      </p:grpSp>
      <p:sp>
        <p:nvSpPr>
          <p:cNvPr id="18" name="Freeform 6"/>
          <p:cNvSpPr/>
          <p:nvPr/>
        </p:nvSpPr>
        <p:spPr>
          <a:xfrm>
            <a:off x="14913099" y="306851"/>
            <a:ext cx="3270189" cy="670389"/>
          </a:xfrm>
          <a:custGeom>
            <a:avLst/>
            <a:gdLst/>
            <a:ahLst/>
            <a:cxnLst/>
            <a:rect l="l" t="t" r="r" b="b"/>
            <a:pathLst>
              <a:path w="3270189" h="670389">
                <a:moveTo>
                  <a:pt x="0" y="0"/>
                </a:moveTo>
                <a:lnTo>
                  <a:pt x="3270189" y="0"/>
                </a:lnTo>
                <a:lnTo>
                  <a:pt x="3270189" y="670389"/>
                </a:lnTo>
                <a:lnTo>
                  <a:pt x="0" y="67038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pic>
        <p:nvPicPr>
          <p:cNvPr id="13" name="Imag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300" y="1405589"/>
            <a:ext cx="6591300" cy="8931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21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12610925" y="7691756"/>
            <a:ext cx="7388722" cy="6398668"/>
            <a:chOff x="0" y="0"/>
            <a:chExt cx="3619627" cy="313461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426C"/>
            </a:solidFill>
          </p:spPr>
        </p:sp>
      </p:grpSp>
      <p:grpSp>
        <p:nvGrpSpPr>
          <p:cNvPr id="4" name="Group 4"/>
          <p:cNvGrpSpPr/>
          <p:nvPr/>
        </p:nvGrpSpPr>
        <p:grpSpPr>
          <a:xfrm rot="-10800000">
            <a:off x="15649526" y="4433051"/>
            <a:ext cx="5276948" cy="4569862"/>
            <a:chOff x="0" y="0"/>
            <a:chExt cx="3619627" cy="313461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42C2CD"/>
            </a:solidFill>
          </p:spPr>
        </p:sp>
      </p:grpSp>
      <p:grpSp>
        <p:nvGrpSpPr>
          <p:cNvPr id="6" name="Group 6"/>
          <p:cNvGrpSpPr/>
          <p:nvPr/>
        </p:nvGrpSpPr>
        <p:grpSpPr>
          <a:xfrm rot="-10800000">
            <a:off x="10710082" y="7863206"/>
            <a:ext cx="3801687" cy="3292279"/>
            <a:chOff x="0" y="0"/>
            <a:chExt cx="3619627" cy="313461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F69000"/>
            </a:solidFill>
          </p:spPr>
        </p:sp>
      </p:grpSp>
      <p:sp>
        <p:nvSpPr>
          <p:cNvPr id="8" name="Freeform 8"/>
          <p:cNvSpPr/>
          <p:nvPr/>
        </p:nvSpPr>
        <p:spPr>
          <a:xfrm>
            <a:off x="14670192" y="9373005"/>
            <a:ext cx="3270189" cy="670389"/>
          </a:xfrm>
          <a:custGeom>
            <a:avLst/>
            <a:gdLst/>
            <a:ahLst/>
            <a:cxnLst/>
            <a:rect l="l" t="t" r="r" b="b"/>
            <a:pathLst>
              <a:path w="3270189" h="670389">
                <a:moveTo>
                  <a:pt x="0" y="0"/>
                </a:moveTo>
                <a:lnTo>
                  <a:pt x="3270189" y="0"/>
                </a:lnTo>
                <a:lnTo>
                  <a:pt x="3270189" y="670389"/>
                </a:lnTo>
                <a:lnTo>
                  <a:pt x="0" y="67038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813696" y="2718344"/>
            <a:ext cx="8115300" cy="35839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26107" lvl="1" indent="-313054">
              <a:lnSpc>
                <a:spcPts val="4059"/>
              </a:lnSpc>
              <a:buFont typeface="Arial"/>
              <a:buChar char="•"/>
            </a:pPr>
            <a:r>
              <a:rPr lang="en-US" sz="2899">
                <a:solidFill>
                  <a:srgbClr val="000000"/>
                </a:solidFill>
                <a:latin typeface="Fira Sans"/>
              </a:rPr>
              <a:t>Meilleure compréhension du parcours des patients </a:t>
            </a:r>
          </a:p>
          <a:p>
            <a:pPr marL="626107" lvl="1" indent="-313054">
              <a:lnSpc>
                <a:spcPts val="4059"/>
              </a:lnSpc>
              <a:buFont typeface="Arial"/>
              <a:buChar char="•"/>
            </a:pPr>
            <a:r>
              <a:rPr lang="en-US" sz="2899">
                <a:solidFill>
                  <a:srgbClr val="000000"/>
                </a:solidFill>
                <a:latin typeface="Fira Sans"/>
              </a:rPr>
              <a:t>Information claire et lisible</a:t>
            </a:r>
          </a:p>
          <a:p>
            <a:pPr marL="626107" lvl="1" indent="-313054">
              <a:lnSpc>
                <a:spcPts val="4059"/>
              </a:lnSpc>
              <a:buFont typeface="Arial"/>
              <a:buChar char="•"/>
            </a:pPr>
            <a:r>
              <a:rPr lang="en-US" sz="2899">
                <a:solidFill>
                  <a:srgbClr val="000000"/>
                </a:solidFill>
                <a:latin typeface="Fira Sans"/>
              </a:rPr>
              <a:t>Mise en page agréable  </a:t>
            </a:r>
          </a:p>
          <a:p>
            <a:pPr marL="626107" lvl="1" indent="-313054">
              <a:lnSpc>
                <a:spcPts val="4059"/>
              </a:lnSpc>
              <a:buFont typeface="Arial"/>
              <a:buChar char="•"/>
            </a:pPr>
            <a:r>
              <a:rPr lang="en-US" sz="2899">
                <a:solidFill>
                  <a:srgbClr val="000000"/>
                </a:solidFill>
                <a:latin typeface="Fira Sans"/>
              </a:rPr>
              <a:t>Nouveau livret d’accueil accepté par tous (professionnels et patients)</a:t>
            </a:r>
          </a:p>
          <a:p>
            <a:pPr marL="626107" lvl="1" indent="-313054">
              <a:lnSpc>
                <a:spcPts val="4059"/>
              </a:lnSpc>
              <a:buFont typeface="Arial"/>
              <a:buChar char="•"/>
            </a:pPr>
            <a:r>
              <a:rPr lang="en-US" sz="2899">
                <a:solidFill>
                  <a:srgbClr val="000000"/>
                </a:solidFill>
                <a:latin typeface="Fira Sans"/>
              </a:rPr>
              <a:t>Améliore la connaissance du FALC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979524"/>
            <a:ext cx="5531827" cy="923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7200"/>
              </a:lnSpc>
              <a:spcBef>
                <a:spcPct val="0"/>
              </a:spcBef>
            </a:pPr>
            <a:r>
              <a:rPr lang="en-US" sz="6000" spc="-60">
                <a:solidFill>
                  <a:srgbClr val="00426C"/>
                </a:solidFill>
                <a:latin typeface="Fira Sans Medium"/>
              </a:rPr>
              <a:t>Conclusion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0" y="7399080"/>
            <a:ext cx="11265190" cy="1193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rgbClr val="000000"/>
                </a:solidFill>
                <a:latin typeface="Open Sans Bold"/>
              </a:rPr>
              <a:t>A vous de jouer !</a:t>
            </a: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4" t="9524" r="7936" b="9524"/>
          <a:stretch/>
        </p:blipFill>
        <p:spPr>
          <a:xfrm>
            <a:off x="10646602" y="1178482"/>
            <a:ext cx="5029200" cy="49324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-3110578" y="-783398"/>
            <a:ext cx="13031070" cy="11284968"/>
            <a:chOff x="0" y="0"/>
            <a:chExt cx="3619627" cy="313461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1497F"/>
            </a:solidFill>
          </p:spPr>
        </p:sp>
      </p:grpSp>
      <p:grpSp>
        <p:nvGrpSpPr>
          <p:cNvPr id="4" name="Group 4"/>
          <p:cNvGrpSpPr/>
          <p:nvPr/>
        </p:nvGrpSpPr>
        <p:grpSpPr>
          <a:xfrm rot="-10800000">
            <a:off x="6786776" y="-286119"/>
            <a:ext cx="5276948" cy="4569862"/>
            <a:chOff x="0" y="0"/>
            <a:chExt cx="3619627" cy="313461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23B7BD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0068855" y="1028700"/>
            <a:ext cx="2695869" cy="2334501"/>
            <a:chOff x="0" y="0"/>
            <a:chExt cx="4282440" cy="3708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282440" cy="3708400"/>
            </a:xfrm>
            <a:custGeom>
              <a:avLst/>
              <a:gdLst/>
              <a:ahLst/>
              <a:cxnLst/>
              <a:rect l="l" t="t" r="r" b="b"/>
              <a:pathLst>
                <a:path w="4282440" h="370840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blipFill>
              <a:blip r:embed="rId2"/>
              <a:stretch>
                <a:fillRect t="-14877" b="-58341"/>
              </a:stretch>
            </a:blipFill>
          </p:spPr>
        </p:sp>
      </p:grpSp>
      <p:grpSp>
        <p:nvGrpSpPr>
          <p:cNvPr id="8" name="Group 8"/>
          <p:cNvGrpSpPr/>
          <p:nvPr/>
        </p:nvGrpSpPr>
        <p:grpSpPr>
          <a:xfrm>
            <a:off x="7018567" y="6797752"/>
            <a:ext cx="2695869" cy="2334501"/>
            <a:chOff x="0" y="0"/>
            <a:chExt cx="4282440" cy="37084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282440" cy="3708400"/>
            </a:xfrm>
            <a:custGeom>
              <a:avLst/>
              <a:gdLst/>
              <a:ahLst/>
              <a:cxnLst/>
              <a:rect l="l" t="t" r="r" b="b"/>
              <a:pathLst>
                <a:path w="4282440" h="370840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blipFill>
              <a:blip r:embed="rId3"/>
              <a:stretch>
                <a:fillRect t="-28002" b="-45108"/>
              </a:stretch>
            </a:blipFill>
          </p:spPr>
        </p:sp>
      </p:grpSp>
      <p:sp>
        <p:nvSpPr>
          <p:cNvPr id="10" name="Freeform 10"/>
          <p:cNvSpPr/>
          <p:nvPr/>
        </p:nvSpPr>
        <p:spPr>
          <a:xfrm>
            <a:off x="16312806" y="9258300"/>
            <a:ext cx="1892989" cy="899170"/>
          </a:xfrm>
          <a:custGeom>
            <a:avLst/>
            <a:gdLst/>
            <a:ahLst/>
            <a:cxnLst/>
            <a:rect l="l" t="t" r="r" b="b"/>
            <a:pathLst>
              <a:path w="1892989" h="899170">
                <a:moveTo>
                  <a:pt x="0" y="0"/>
                </a:moveTo>
                <a:lnTo>
                  <a:pt x="1892988" y="0"/>
                </a:lnTo>
                <a:lnTo>
                  <a:pt x="1892988" y="899170"/>
                </a:lnTo>
                <a:lnTo>
                  <a:pt x="0" y="89917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13016977" y="1500433"/>
            <a:ext cx="5188817" cy="1825135"/>
            <a:chOff x="0" y="0"/>
            <a:chExt cx="6918423" cy="2433513"/>
          </a:xfrm>
        </p:grpSpPr>
        <p:sp>
          <p:nvSpPr>
            <p:cNvPr id="12" name="TextBox 12"/>
            <p:cNvSpPr txBox="1"/>
            <p:nvPr/>
          </p:nvSpPr>
          <p:spPr>
            <a:xfrm>
              <a:off x="0" y="-57100"/>
              <a:ext cx="6918423" cy="6227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3919"/>
                </a:lnSpc>
              </a:pPr>
              <a:r>
                <a:rPr lang="en-US" sz="2799">
                  <a:solidFill>
                    <a:srgbClr val="000000"/>
                  </a:solidFill>
                  <a:latin typeface="Fira Sans Bold"/>
                </a:rPr>
                <a:t>Marie VUYLSTEKER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662847"/>
              <a:ext cx="6918423" cy="5471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3499"/>
                </a:lnSpc>
              </a:pPr>
              <a:r>
                <a:rPr lang="en-US" sz="2499">
                  <a:solidFill>
                    <a:srgbClr val="000000"/>
                  </a:solidFill>
                  <a:latin typeface="Fira Sans Light"/>
                </a:rPr>
                <a:t>Chargée de communication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1302130"/>
              <a:ext cx="6918423" cy="11313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499"/>
                </a:lnSpc>
              </a:pPr>
              <a:r>
                <a:rPr lang="en-US" sz="2499">
                  <a:solidFill>
                    <a:srgbClr val="000000"/>
                  </a:solidFill>
                  <a:latin typeface="Fira Sans Light"/>
                </a:rPr>
                <a:t>Polyclinique de Grande-Synthe</a:t>
              </a:r>
            </a:p>
            <a:p>
              <a:pPr marL="0" lvl="0" indent="0">
                <a:lnSpc>
                  <a:spcPts val="3499"/>
                </a:lnSpc>
              </a:pPr>
              <a:r>
                <a:rPr lang="en-US" sz="2499">
                  <a:solidFill>
                    <a:srgbClr val="000000"/>
                  </a:solidFill>
                  <a:latin typeface="Fira Sans Light"/>
                </a:rPr>
                <a:t>Formation FALC effectuée en 2021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0068855" y="6834312"/>
            <a:ext cx="6684639" cy="2261382"/>
            <a:chOff x="0" y="0"/>
            <a:chExt cx="8912852" cy="3015176"/>
          </a:xfrm>
        </p:grpSpPr>
        <p:sp>
          <p:nvSpPr>
            <p:cNvPr id="16" name="TextBox 16"/>
            <p:cNvSpPr txBox="1"/>
            <p:nvPr/>
          </p:nvSpPr>
          <p:spPr>
            <a:xfrm>
              <a:off x="0" y="660310"/>
              <a:ext cx="8912852" cy="5471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3499"/>
                </a:lnSpc>
              </a:pPr>
              <a:r>
                <a:rPr lang="en-US" sz="2499">
                  <a:solidFill>
                    <a:srgbClr val="000000"/>
                  </a:solidFill>
                  <a:latin typeface="Fira Sans Light"/>
                </a:rPr>
                <a:t>Responsable Qualité - Gestion des Risques 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1299592"/>
              <a:ext cx="8912852" cy="17155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499"/>
                </a:lnSpc>
              </a:pPr>
              <a:r>
                <a:rPr lang="en-US" sz="2499">
                  <a:solidFill>
                    <a:srgbClr val="000000"/>
                  </a:solidFill>
                  <a:latin typeface="Fira Sans Light"/>
                </a:rPr>
                <a:t>Polyclinique de Grande-Synthe </a:t>
              </a:r>
            </a:p>
            <a:p>
              <a:pPr>
                <a:lnSpc>
                  <a:spcPts val="3499"/>
                </a:lnSpc>
              </a:pPr>
              <a:r>
                <a:rPr lang="en-US" sz="2499">
                  <a:solidFill>
                    <a:srgbClr val="000000"/>
                  </a:solidFill>
                  <a:latin typeface="Fira Sans Light"/>
                </a:rPr>
                <a:t>Formation FALC effectuée en 2021</a:t>
              </a:r>
            </a:p>
            <a:p>
              <a:pPr marL="0" lvl="0" indent="0">
                <a:lnSpc>
                  <a:spcPts val="3499"/>
                </a:lnSpc>
              </a:pPr>
              <a:endParaRPr lang="en-US" sz="2499">
                <a:solidFill>
                  <a:srgbClr val="000000"/>
                </a:solidFill>
                <a:latin typeface="Fira Sans Light"/>
              </a:endParaRP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57100"/>
              <a:ext cx="8912852" cy="6227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3919"/>
                </a:lnSpc>
              </a:pPr>
              <a:r>
                <a:rPr lang="en-US" sz="2799">
                  <a:solidFill>
                    <a:srgbClr val="000000"/>
                  </a:solidFill>
                  <a:latin typeface="Fira Sans Bold"/>
                </a:rPr>
                <a:t>Mathilde DOUCHY</a:t>
              </a:r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311200" y="4472968"/>
            <a:ext cx="8832800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>
                <a:solidFill>
                  <a:srgbClr val="FFFFFF"/>
                </a:solidFill>
                <a:latin typeface="Open Sans Bold"/>
              </a:rPr>
              <a:t>PRÉSENTATION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-1306086" y="4784384"/>
            <a:ext cx="4985461" cy="4317433"/>
            <a:chOff x="0" y="0"/>
            <a:chExt cx="3619627" cy="313461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426C"/>
            </a:solidFill>
          </p:spPr>
        </p:sp>
      </p:grpSp>
      <p:grpSp>
        <p:nvGrpSpPr>
          <p:cNvPr id="4" name="Group 4"/>
          <p:cNvGrpSpPr/>
          <p:nvPr/>
        </p:nvGrpSpPr>
        <p:grpSpPr>
          <a:xfrm rot="-10800000">
            <a:off x="3328618" y="6750013"/>
            <a:ext cx="4266616" cy="3674695"/>
            <a:chOff x="0" y="0"/>
            <a:chExt cx="3639539" cy="313461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639539" cy="3134614"/>
            </a:xfrm>
            <a:custGeom>
              <a:avLst/>
              <a:gdLst/>
              <a:ahLst/>
              <a:cxnLst/>
              <a:rect l="l" t="t" r="r" b="b"/>
              <a:pathLst>
                <a:path w="3639539" h="3134614">
                  <a:moveTo>
                    <a:pt x="3639539" y="1567307"/>
                  </a:moveTo>
                  <a:lnTo>
                    <a:pt x="2734664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34537" y="0"/>
                  </a:lnTo>
                  <a:lnTo>
                    <a:pt x="3639539" y="1567307"/>
                  </a:lnTo>
                  <a:close/>
                </a:path>
              </a:pathLst>
            </a:custGeom>
            <a:solidFill>
              <a:srgbClr val="F18E01"/>
            </a:solidFill>
          </p:spPr>
        </p:sp>
      </p:grpSp>
      <p:grpSp>
        <p:nvGrpSpPr>
          <p:cNvPr id="6" name="Group 6"/>
          <p:cNvGrpSpPr/>
          <p:nvPr/>
        </p:nvGrpSpPr>
        <p:grpSpPr>
          <a:xfrm rot="-10800000">
            <a:off x="2780085" y="4005595"/>
            <a:ext cx="1798578" cy="1557577"/>
            <a:chOff x="0" y="0"/>
            <a:chExt cx="3619627" cy="313461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42C2CD"/>
            </a:solidFill>
          </p:spPr>
        </p:sp>
      </p:grpSp>
      <p:grpSp>
        <p:nvGrpSpPr>
          <p:cNvPr id="8" name="Group 8"/>
          <p:cNvGrpSpPr/>
          <p:nvPr/>
        </p:nvGrpSpPr>
        <p:grpSpPr>
          <a:xfrm rot="-10800000">
            <a:off x="813003" y="7398759"/>
            <a:ext cx="3847821" cy="3291955"/>
            <a:chOff x="0" y="0"/>
            <a:chExt cx="3743547" cy="320274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743547" cy="3202745"/>
            </a:xfrm>
            <a:custGeom>
              <a:avLst/>
              <a:gdLst/>
              <a:ahLst/>
              <a:cxnLst/>
              <a:rect l="l" t="t" r="r" b="b"/>
              <a:pathLst>
                <a:path w="3743547" h="3202745">
                  <a:moveTo>
                    <a:pt x="3743547" y="1601372"/>
                  </a:moveTo>
                  <a:lnTo>
                    <a:pt x="2838672" y="3202745"/>
                  </a:lnTo>
                  <a:lnTo>
                    <a:pt x="904875" y="3202745"/>
                  </a:lnTo>
                  <a:lnTo>
                    <a:pt x="0" y="1601372"/>
                  </a:lnTo>
                  <a:lnTo>
                    <a:pt x="904875" y="0"/>
                  </a:lnTo>
                  <a:lnTo>
                    <a:pt x="2838545" y="0"/>
                  </a:lnTo>
                  <a:lnTo>
                    <a:pt x="3743547" y="1601372"/>
                  </a:lnTo>
                  <a:close/>
                </a:path>
              </a:pathLst>
            </a:custGeom>
            <a:solidFill>
              <a:srgbClr val="42C2CD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8986898" y="3600474"/>
            <a:ext cx="8272402" cy="1685086"/>
            <a:chOff x="0" y="0"/>
            <a:chExt cx="11029869" cy="2246782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9525"/>
              <a:ext cx="11029869" cy="1457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320"/>
                </a:lnSpc>
                <a:spcBef>
                  <a:spcPct val="0"/>
                </a:spcBef>
              </a:pPr>
              <a:r>
                <a:rPr lang="en-US" sz="3600">
                  <a:solidFill>
                    <a:srgbClr val="000000"/>
                  </a:solidFill>
                  <a:latin typeface="Fira Sans Medium"/>
                </a:rPr>
                <a:t>Présentation du livret d’accueil de la Polyclinique de Grande-Synthe en FALC 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1796891"/>
              <a:ext cx="11029869" cy="4497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0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AutoShape 13"/>
          <p:cNvSpPr/>
          <p:nvPr/>
        </p:nvSpPr>
        <p:spPr>
          <a:xfrm>
            <a:off x="8986898" y="2871516"/>
            <a:ext cx="8272402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AutoShape 14"/>
          <p:cNvSpPr/>
          <p:nvPr/>
        </p:nvSpPr>
        <p:spPr>
          <a:xfrm>
            <a:off x="8986898" y="5280798"/>
            <a:ext cx="8272402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5" name="Freeform 15"/>
          <p:cNvSpPr/>
          <p:nvPr/>
        </p:nvSpPr>
        <p:spPr>
          <a:xfrm>
            <a:off x="15804731" y="8857813"/>
            <a:ext cx="2200694" cy="1045330"/>
          </a:xfrm>
          <a:custGeom>
            <a:avLst/>
            <a:gdLst/>
            <a:ahLst/>
            <a:cxnLst/>
            <a:rect l="l" t="t" r="r" b="b"/>
            <a:pathLst>
              <a:path w="2200694" h="1045330">
                <a:moveTo>
                  <a:pt x="0" y="0"/>
                </a:moveTo>
                <a:lnTo>
                  <a:pt x="2200694" y="0"/>
                </a:lnTo>
                <a:lnTo>
                  <a:pt x="2200694" y="1045329"/>
                </a:lnTo>
                <a:lnTo>
                  <a:pt x="0" y="104532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3123099" y="8857813"/>
            <a:ext cx="2358201" cy="1096563"/>
          </a:xfrm>
          <a:custGeom>
            <a:avLst/>
            <a:gdLst/>
            <a:ahLst/>
            <a:cxnLst/>
            <a:rect l="l" t="t" r="r" b="b"/>
            <a:pathLst>
              <a:path w="2358201" h="1096563">
                <a:moveTo>
                  <a:pt x="0" y="0"/>
                </a:moveTo>
                <a:lnTo>
                  <a:pt x="2358201" y="0"/>
                </a:lnTo>
                <a:lnTo>
                  <a:pt x="2358201" y="1096563"/>
                </a:lnTo>
                <a:lnTo>
                  <a:pt x="0" y="10965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377825" y="705422"/>
            <a:ext cx="8036870" cy="2571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199"/>
              </a:lnSpc>
              <a:spcBef>
                <a:spcPct val="0"/>
              </a:spcBef>
            </a:pPr>
            <a:r>
              <a:rPr lang="en-US" sz="8499" spc="-84">
                <a:solidFill>
                  <a:srgbClr val="00426C"/>
                </a:solidFill>
                <a:latin typeface="Fira Sans Medium"/>
              </a:rPr>
              <a:t>Objectifs de la présentation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8986898" y="5907470"/>
            <a:ext cx="8272402" cy="1685086"/>
            <a:chOff x="0" y="0"/>
            <a:chExt cx="11029869" cy="2246782"/>
          </a:xfrm>
        </p:grpSpPr>
        <p:sp>
          <p:nvSpPr>
            <p:cNvPr id="19" name="TextBox 19"/>
            <p:cNvSpPr txBox="1"/>
            <p:nvPr/>
          </p:nvSpPr>
          <p:spPr>
            <a:xfrm>
              <a:off x="0" y="-9525"/>
              <a:ext cx="11029869" cy="1457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320"/>
                </a:lnSpc>
                <a:spcBef>
                  <a:spcPct val="0"/>
                </a:spcBef>
              </a:pPr>
              <a:r>
                <a:rPr lang="en-US" sz="3600">
                  <a:solidFill>
                    <a:srgbClr val="000000"/>
                  </a:solidFill>
                  <a:latin typeface="Fira Sans Medium"/>
                </a:rPr>
                <a:t>Présentation des autres documents en FALC 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1796891"/>
              <a:ext cx="11029869" cy="4497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00"/>
                </a:lnSpc>
                <a:spcBef>
                  <a:spcPct val="0"/>
                </a:spcBef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661927" y="4201140"/>
            <a:ext cx="7027514" cy="6085860"/>
            <a:chOff x="0" y="0"/>
            <a:chExt cx="3619627" cy="313461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F18E01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6961619" y="-559022"/>
            <a:ext cx="4961246" cy="4296462"/>
            <a:chOff x="0" y="0"/>
            <a:chExt cx="3619627" cy="313461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22B7BD"/>
            </a:solidFill>
          </p:spPr>
        </p:sp>
      </p:grpSp>
      <p:sp>
        <p:nvSpPr>
          <p:cNvPr id="6" name="Freeform 6"/>
          <p:cNvSpPr/>
          <p:nvPr/>
        </p:nvSpPr>
        <p:spPr>
          <a:xfrm>
            <a:off x="10228575" y="1210157"/>
            <a:ext cx="6286233" cy="8842986"/>
          </a:xfrm>
          <a:custGeom>
            <a:avLst/>
            <a:gdLst/>
            <a:ahLst/>
            <a:cxnLst/>
            <a:rect l="l" t="t" r="r" b="b"/>
            <a:pathLst>
              <a:path w="6286233" h="8842986">
                <a:moveTo>
                  <a:pt x="0" y="0"/>
                </a:moveTo>
                <a:lnTo>
                  <a:pt x="6286233" y="0"/>
                </a:lnTo>
                <a:lnTo>
                  <a:pt x="6286233" y="8842986"/>
                </a:lnTo>
                <a:lnTo>
                  <a:pt x="0" y="884298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568325" y="2081007"/>
            <a:ext cx="9212575" cy="7177293"/>
            <a:chOff x="0" y="0"/>
            <a:chExt cx="12283433" cy="9569724"/>
          </a:xfrm>
        </p:grpSpPr>
        <p:sp>
          <p:nvSpPr>
            <p:cNvPr id="8" name="TextBox 8"/>
            <p:cNvSpPr txBox="1"/>
            <p:nvPr/>
          </p:nvSpPr>
          <p:spPr>
            <a:xfrm>
              <a:off x="0" y="-9525"/>
              <a:ext cx="12283433" cy="10255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000"/>
                </a:lnSpc>
                <a:spcBef>
                  <a:spcPct val="0"/>
                </a:spcBef>
              </a:pPr>
              <a:r>
                <a:rPr lang="en-US" sz="5000" spc="-50">
                  <a:solidFill>
                    <a:srgbClr val="000000"/>
                  </a:solidFill>
                  <a:latin typeface="Fira Sans Bold"/>
                </a:rPr>
                <a:t>Constats 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1232099"/>
              <a:ext cx="11004399" cy="83375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647697" lvl="1" indent="-323848">
                <a:lnSpc>
                  <a:spcPts val="4199"/>
                </a:lnSpc>
                <a:buFont typeface="Arial"/>
                <a:buChar char="•"/>
              </a:pPr>
              <a:r>
                <a:rPr lang="en-US" sz="2999">
                  <a:solidFill>
                    <a:srgbClr val="000000"/>
                  </a:solidFill>
                  <a:latin typeface="Fira Sans Light"/>
                </a:rPr>
                <a:t>L’établissement accueille :</a:t>
              </a:r>
            </a:p>
            <a:p>
              <a:pPr marL="1295394" lvl="2" indent="-431798">
                <a:lnSpc>
                  <a:spcPts val="4199"/>
                </a:lnSpc>
                <a:buFont typeface="Arial"/>
                <a:buChar char="⚬"/>
              </a:pPr>
              <a:r>
                <a:rPr lang="en-US" sz="2999">
                  <a:solidFill>
                    <a:srgbClr val="000000"/>
                  </a:solidFill>
                  <a:latin typeface="Fira Sans Light"/>
                </a:rPr>
                <a:t>une population âgée, </a:t>
              </a:r>
            </a:p>
            <a:p>
              <a:pPr marL="1295394" lvl="2" indent="-431798">
                <a:lnSpc>
                  <a:spcPts val="4199"/>
                </a:lnSpc>
                <a:buFont typeface="Arial"/>
                <a:buChar char="⚬"/>
              </a:pPr>
              <a:r>
                <a:rPr lang="en-US" sz="2999">
                  <a:solidFill>
                    <a:srgbClr val="000000"/>
                  </a:solidFill>
                  <a:latin typeface="Fira Sans Light"/>
                </a:rPr>
                <a:t>une population étrangère, </a:t>
              </a:r>
            </a:p>
            <a:p>
              <a:pPr marL="1295394" lvl="2" indent="-431798">
                <a:lnSpc>
                  <a:spcPts val="4199"/>
                </a:lnSpc>
                <a:buFont typeface="Arial"/>
                <a:buChar char="⚬"/>
              </a:pPr>
              <a:r>
                <a:rPr lang="en-US" sz="2999">
                  <a:solidFill>
                    <a:srgbClr val="000000"/>
                  </a:solidFill>
                  <a:latin typeface="Fira Sans Light"/>
                </a:rPr>
                <a:t>des personnes vivants avec un handicap,</a:t>
              </a:r>
            </a:p>
            <a:p>
              <a:pPr marL="647697" lvl="1" indent="-323848">
                <a:lnSpc>
                  <a:spcPts val="4199"/>
                </a:lnSpc>
                <a:buFont typeface="Arial"/>
                <a:buChar char="•"/>
              </a:pPr>
              <a:r>
                <a:rPr lang="en-US" sz="2999">
                  <a:solidFill>
                    <a:srgbClr val="000000"/>
                  </a:solidFill>
                  <a:latin typeface="Fira Sans Light"/>
                </a:rPr>
                <a:t>Souhait de rendre l’information :</a:t>
              </a:r>
            </a:p>
            <a:p>
              <a:pPr marL="1295394" lvl="2" indent="-431798">
                <a:lnSpc>
                  <a:spcPts val="4199"/>
                </a:lnSpc>
                <a:buFont typeface="Arial"/>
                <a:buChar char="⚬"/>
              </a:pPr>
              <a:r>
                <a:rPr lang="en-US" sz="2999">
                  <a:solidFill>
                    <a:srgbClr val="000000"/>
                  </a:solidFill>
                  <a:latin typeface="Fira Sans Light"/>
                </a:rPr>
                <a:t>accessible à tous </a:t>
              </a:r>
            </a:p>
            <a:p>
              <a:pPr marL="1295394" lvl="2" indent="-431798">
                <a:lnSpc>
                  <a:spcPts val="4199"/>
                </a:lnSpc>
                <a:buFont typeface="Arial"/>
                <a:buChar char="⚬"/>
              </a:pPr>
              <a:r>
                <a:rPr lang="en-US" sz="2999">
                  <a:solidFill>
                    <a:srgbClr val="000000"/>
                  </a:solidFill>
                  <a:latin typeface="Fira Sans Light"/>
                </a:rPr>
                <a:t>simple </a:t>
              </a:r>
            </a:p>
            <a:p>
              <a:pPr marL="1295394" lvl="2" indent="-431798">
                <a:lnSpc>
                  <a:spcPts val="4199"/>
                </a:lnSpc>
                <a:buFont typeface="Arial"/>
                <a:buChar char="⚬"/>
              </a:pPr>
              <a:r>
                <a:rPr lang="en-US" sz="2999">
                  <a:solidFill>
                    <a:srgbClr val="000000"/>
                  </a:solidFill>
                  <a:latin typeface="Fira Sans Light"/>
                </a:rPr>
                <a:t>claire</a:t>
              </a:r>
            </a:p>
            <a:p>
              <a:pPr marL="1295394" lvl="2" indent="-431798">
                <a:lnSpc>
                  <a:spcPts val="4199"/>
                </a:lnSpc>
                <a:buFont typeface="Arial"/>
                <a:buChar char="⚬"/>
              </a:pPr>
              <a:r>
                <a:rPr lang="en-US" sz="2999">
                  <a:solidFill>
                    <a:srgbClr val="000000"/>
                  </a:solidFill>
                  <a:latin typeface="Fira Sans Light"/>
                </a:rPr>
                <a:t>lisible</a:t>
              </a:r>
            </a:p>
            <a:p>
              <a:pPr marL="647697" lvl="1" indent="-323848">
                <a:lnSpc>
                  <a:spcPts val="4199"/>
                </a:lnSpc>
                <a:buFont typeface="Arial"/>
                <a:buChar char="•"/>
              </a:pPr>
              <a:r>
                <a:rPr lang="en-US" sz="2999">
                  <a:solidFill>
                    <a:srgbClr val="000000"/>
                  </a:solidFill>
                  <a:latin typeface="Fira Sans Light"/>
                </a:rPr>
                <a:t>Promotion du FALC par les représentants des usagers</a:t>
              </a: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277937" y="210032"/>
            <a:ext cx="14198189" cy="923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00"/>
              </a:lnSpc>
              <a:spcBef>
                <a:spcPct val="0"/>
              </a:spcBef>
            </a:pPr>
            <a:r>
              <a:rPr lang="en-US" sz="6000" spc="-60">
                <a:solidFill>
                  <a:srgbClr val="01497E"/>
                </a:solidFill>
                <a:latin typeface="Fira Sans Bold"/>
              </a:rPr>
              <a:t>Pourquoi un livret d’accueil en FALC ?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53716" y="683981"/>
            <a:ext cx="13684205" cy="1838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00"/>
              </a:lnSpc>
              <a:spcBef>
                <a:spcPct val="0"/>
              </a:spcBef>
            </a:pPr>
            <a:r>
              <a:rPr lang="en-US" sz="6000" spc="-60">
                <a:solidFill>
                  <a:srgbClr val="00426C"/>
                </a:solidFill>
                <a:latin typeface="Fira Sans Medium"/>
              </a:rPr>
              <a:t>Comment a été mis en place le livret FALC à la Polyclinique ? 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652075" y="9525711"/>
            <a:ext cx="17209530" cy="338783"/>
            <a:chOff x="0" y="0"/>
            <a:chExt cx="22946040" cy="451710"/>
          </a:xfrm>
        </p:grpSpPr>
        <p:sp>
          <p:nvSpPr>
            <p:cNvPr id="4" name="AutoShape 4"/>
            <p:cNvSpPr/>
            <p:nvPr/>
          </p:nvSpPr>
          <p:spPr>
            <a:xfrm>
              <a:off x="253469" y="206805"/>
              <a:ext cx="22692571" cy="0"/>
            </a:xfrm>
            <a:prstGeom prst="line">
              <a:avLst/>
            </a:prstGeom>
            <a:ln w="25400" cap="rnd">
              <a:solidFill>
                <a:srgbClr val="004651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5" name="Group 5"/>
            <p:cNvGrpSpPr/>
            <p:nvPr/>
          </p:nvGrpSpPr>
          <p:grpSpPr>
            <a:xfrm>
              <a:off x="0" y="0"/>
              <a:ext cx="506938" cy="439010"/>
              <a:chOff x="0" y="0"/>
              <a:chExt cx="3619627" cy="3134614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619627" cy="3134614"/>
              </a:xfrm>
              <a:custGeom>
                <a:avLst/>
                <a:gdLst/>
                <a:ahLst/>
                <a:cxnLst/>
                <a:rect l="l" t="t" r="r" b="b"/>
                <a:pathLst>
                  <a:path w="3619627" h="3134614">
                    <a:moveTo>
                      <a:pt x="3619627" y="1567307"/>
                    </a:moveTo>
                    <a:lnTo>
                      <a:pt x="2714752" y="3134614"/>
                    </a:lnTo>
                    <a:lnTo>
                      <a:pt x="904875" y="3134614"/>
                    </a:lnTo>
                    <a:lnTo>
                      <a:pt x="0" y="1567307"/>
                    </a:lnTo>
                    <a:lnTo>
                      <a:pt x="904875" y="0"/>
                    </a:lnTo>
                    <a:lnTo>
                      <a:pt x="2714625" y="0"/>
                    </a:lnTo>
                    <a:lnTo>
                      <a:pt x="3619627" y="1567307"/>
                    </a:lnTo>
                    <a:close/>
                  </a:path>
                </a:pathLst>
              </a:custGeom>
              <a:solidFill>
                <a:srgbClr val="004651"/>
              </a:solidFill>
            </p:spPr>
          </p:sp>
        </p:grpSp>
        <p:grpSp>
          <p:nvGrpSpPr>
            <p:cNvPr id="7" name="Group 7"/>
            <p:cNvGrpSpPr/>
            <p:nvPr/>
          </p:nvGrpSpPr>
          <p:grpSpPr>
            <a:xfrm>
              <a:off x="5713938" y="0"/>
              <a:ext cx="506938" cy="439010"/>
              <a:chOff x="0" y="0"/>
              <a:chExt cx="3619627" cy="3134614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3619627" cy="3134614"/>
              </a:xfrm>
              <a:custGeom>
                <a:avLst/>
                <a:gdLst/>
                <a:ahLst/>
                <a:cxnLst/>
                <a:rect l="l" t="t" r="r" b="b"/>
                <a:pathLst>
                  <a:path w="3619627" h="3134614">
                    <a:moveTo>
                      <a:pt x="3619627" y="1567307"/>
                    </a:moveTo>
                    <a:lnTo>
                      <a:pt x="2714752" y="3134614"/>
                    </a:lnTo>
                    <a:lnTo>
                      <a:pt x="904875" y="3134614"/>
                    </a:lnTo>
                    <a:lnTo>
                      <a:pt x="0" y="1567307"/>
                    </a:lnTo>
                    <a:lnTo>
                      <a:pt x="904875" y="0"/>
                    </a:lnTo>
                    <a:lnTo>
                      <a:pt x="2714625" y="0"/>
                    </a:lnTo>
                    <a:lnTo>
                      <a:pt x="3619627" y="1567307"/>
                    </a:lnTo>
                    <a:close/>
                  </a:path>
                </a:pathLst>
              </a:custGeom>
              <a:solidFill>
                <a:srgbClr val="004651"/>
              </a:solidFill>
            </p:spPr>
          </p:sp>
        </p:grpSp>
        <p:grpSp>
          <p:nvGrpSpPr>
            <p:cNvPr id="9" name="Group 9"/>
            <p:cNvGrpSpPr/>
            <p:nvPr/>
          </p:nvGrpSpPr>
          <p:grpSpPr>
            <a:xfrm>
              <a:off x="12578703" y="12700"/>
              <a:ext cx="506938" cy="439010"/>
              <a:chOff x="0" y="0"/>
              <a:chExt cx="3619627" cy="3134614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3619627" cy="3134614"/>
              </a:xfrm>
              <a:custGeom>
                <a:avLst/>
                <a:gdLst/>
                <a:ahLst/>
                <a:cxnLst/>
                <a:rect l="l" t="t" r="r" b="b"/>
                <a:pathLst>
                  <a:path w="3619627" h="3134614">
                    <a:moveTo>
                      <a:pt x="3619627" y="1567307"/>
                    </a:moveTo>
                    <a:lnTo>
                      <a:pt x="2714752" y="3134614"/>
                    </a:lnTo>
                    <a:lnTo>
                      <a:pt x="904875" y="3134614"/>
                    </a:lnTo>
                    <a:lnTo>
                      <a:pt x="0" y="1567307"/>
                    </a:lnTo>
                    <a:lnTo>
                      <a:pt x="904875" y="0"/>
                    </a:lnTo>
                    <a:lnTo>
                      <a:pt x="2714625" y="0"/>
                    </a:lnTo>
                    <a:lnTo>
                      <a:pt x="3619627" y="1567307"/>
                    </a:lnTo>
                    <a:close/>
                  </a:path>
                </a:pathLst>
              </a:custGeom>
              <a:solidFill>
                <a:srgbClr val="004651"/>
              </a:solidFill>
            </p:spPr>
          </p:sp>
        </p:grpSp>
        <p:grpSp>
          <p:nvGrpSpPr>
            <p:cNvPr id="11" name="Group 11"/>
            <p:cNvGrpSpPr/>
            <p:nvPr/>
          </p:nvGrpSpPr>
          <p:grpSpPr>
            <a:xfrm>
              <a:off x="18667319" y="12700"/>
              <a:ext cx="506938" cy="439010"/>
              <a:chOff x="0" y="0"/>
              <a:chExt cx="3619627" cy="3134614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3619627" cy="3134614"/>
              </a:xfrm>
              <a:custGeom>
                <a:avLst/>
                <a:gdLst/>
                <a:ahLst/>
                <a:cxnLst/>
                <a:rect l="l" t="t" r="r" b="b"/>
                <a:pathLst>
                  <a:path w="3619627" h="3134614">
                    <a:moveTo>
                      <a:pt x="3619627" y="1567307"/>
                    </a:moveTo>
                    <a:lnTo>
                      <a:pt x="2714752" y="3134614"/>
                    </a:lnTo>
                    <a:lnTo>
                      <a:pt x="904875" y="3134614"/>
                    </a:lnTo>
                    <a:lnTo>
                      <a:pt x="0" y="1567307"/>
                    </a:lnTo>
                    <a:lnTo>
                      <a:pt x="904875" y="0"/>
                    </a:lnTo>
                    <a:lnTo>
                      <a:pt x="2714625" y="0"/>
                    </a:lnTo>
                    <a:lnTo>
                      <a:pt x="3619627" y="1567307"/>
                    </a:lnTo>
                    <a:close/>
                  </a:path>
                </a:pathLst>
              </a:custGeom>
              <a:solidFill>
                <a:srgbClr val="004651"/>
              </a:solidFill>
            </p:spPr>
          </p:sp>
        </p:grpSp>
      </p:grpSp>
      <p:grpSp>
        <p:nvGrpSpPr>
          <p:cNvPr id="13" name="Group 13"/>
          <p:cNvGrpSpPr/>
          <p:nvPr/>
        </p:nvGrpSpPr>
        <p:grpSpPr>
          <a:xfrm>
            <a:off x="16799111" y="2522306"/>
            <a:ext cx="2977778" cy="2578770"/>
            <a:chOff x="0" y="0"/>
            <a:chExt cx="3619627" cy="3134614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1497E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13660090" y="-135282"/>
            <a:ext cx="4201515" cy="3638531"/>
            <a:chOff x="0" y="0"/>
            <a:chExt cx="3619627" cy="3134614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23B7BD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3243939" y="-956153"/>
            <a:ext cx="2481390" cy="2148895"/>
            <a:chOff x="0" y="0"/>
            <a:chExt cx="3619627" cy="3134614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F18E01"/>
            </a:solidFill>
          </p:spPr>
        </p:sp>
      </p:grpSp>
      <p:sp>
        <p:nvSpPr>
          <p:cNvPr id="19" name="Freeform 19"/>
          <p:cNvSpPr/>
          <p:nvPr/>
        </p:nvSpPr>
        <p:spPr>
          <a:xfrm>
            <a:off x="13894375" y="358311"/>
            <a:ext cx="3270189" cy="670389"/>
          </a:xfrm>
          <a:custGeom>
            <a:avLst/>
            <a:gdLst/>
            <a:ahLst/>
            <a:cxnLst/>
            <a:rect l="l" t="t" r="r" b="b"/>
            <a:pathLst>
              <a:path w="3270189" h="670389">
                <a:moveTo>
                  <a:pt x="0" y="0"/>
                </a:moveTo>
                <a:lnTo>
                  <a:pt x="3270190" y="0"/>
                </a:lnTo>
                <a:lnTo>
                  <a:pt x="3270190" y="670389"/>
                </a:lnTo>
                <a:lnTo>
                  <a:pt x="0" y="67038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20" name="Group 20"/>
          <p:cNvGrpSpPr/>
          <p:nvPr/>
        </p:nvGrpSpPr>
        <p:grpSpPr>
          <a:xfrm>
            <a:off x="163216" y="4266797"/>
            <a:ext cx="3364925" cy="4419780"/>
            <a:chOff x="0" y="0"/>
            <a:chExt cx="4486566" cy="5893039"/>
          </a:xfrm>
        </p:grpSpPr>
        <p:sp>
          <p:nvSpPr>
            <p:cNvPr id="21" name="TextBox 21"/>
            <p:cNvSpPr txBox="1"/>
            <p:nvPr/>
          </p:nvSpPr>
          <p:spPr>
            <a:xfrm>
              <a:off x="0" y="-9426"/>
              <a:ext cx="4486566" cy="7334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4320"/>
                </a:lnSpc>
                <a:spcBef>
                  <a:spcPct val="0"/>
                </a:spcBef>
              </a:pPr>
              <a:r>
                <a:rPr lang="en-US" sz="3600">
                  <a:solidFill>
                    <a:srgbClr val="00A181"/>
                  </a:solidFill>
                  <a:latin typeface="Fira Sans Medium"/>
                </a:rPr>
                <a:t>2019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1347498"/>
              <a:ext cx="4486566" cy="45455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275"/>
                </a:lnSpc>
                <a:spcBef>
                  <a:spcPct val="0"/>
                </a:spcBef>
              </a:pPr>
              <a:r>
                <a:rPr lang="en-US" sz="1625" u="none" strike="noStrike">
                  <a:solidFill>
                    <a:srgbClr val="000000"/>
                  </a:solidFill>
                  <a:latin typeface="Fira Sans"/>
                </a:rPr>
                <a:t>Emergence de l’idée du livret d’accueil en FALC </a:t>
              </a:r>
            </a:p>
            <a:p>
              <a:pPr marL="0" lvl="0" indent="0" algn="l">
                <a:lnSpc>
                  <a:spcPts val="2275"/>
                </a:lnSpc>
                <a:spcBef>
                  <a:spcPct val="0"/>
                </a:spcBef>
              </a:pPr>
              <a:endParaRPr lang="en-US" sz="1625" u="none" strike="noStrike">
                <a:solidFill>
                  <a:srgbClr val="000000"/>
                </a:solidFill>
                <a:latin typeface="Fira Sans"/>
              </a:endParaRPr>
            </a:p>
            <a:p>
              <a:pPr marL="0" lvl="0" indent="0" algn="l">
                <a:lnSpc>
                  <a:spcPts val="2275"/>
                </a:lnSpc>
                <a:spcBef>
                  <a:spcPct val="0"/>
                </a:spcBef>
              </a:pPr>
              <a:r>
                <a:rPr lang="en-US" sz="1625" u="none" strike="noStrike">
                  <a:solidFill>
                    <a:srgbClr val="000000"/>
                  </a:solidFill>
                  <a:latin typeface="Fira Sans"/>
                </a:rPr>
                <a:t>Présentation du projet en Commission des Usagers (CDU) et Commission Médicale d’Etablissement (CME) </a:t>
              </a:r>
            </a:p>
            <a:p>
              <a:pPr marL="0" lvl="0" indent="0" algn="l">
                <a:lnSpc>
                  <a:spcPts val="2275"/>
                </a:lnSpc>
                <a:spcBef>
                  <a:spcPct val="0"/>
                </a:spcBef>
              </a:pPr>
              <a:endParaRPr lang="en-US" sz="1625" u="none" strike="noStrike">
                <a:solidFill>
                  <a:srgbClr val="000000"/>
                </a:solidFill>
                <a:latin typeface="Fira Sans"/>
              </a:endParaRPr>
            </a:p>
            <a:p>
              <a:pPr marL="0" lvl="0" indent="0" algn="l">
                <a:lnSpc>
                  <a:spcPts val="2275"/>
                </a:lnSpc>
                <a:spcBef>
                  <a:spcPct val="0"/>
                </a:spcBef>
              </a:pPr>
              <a:r>
                <a:rPr lang="en-US" sz="1625" u="none" strike="noStrike">
                  <a:solidFill>
                    <a:srgbClr val="000000"/>
                  </a:solidFill>
                  <a:latin typeface="Fira Sans"/>
                </a:rPr>
                <a:t>Envoi de notre livret d’accueil à l’atelier FALC des Papillons Blancs de Dunkerque</a:t>
              </a:r>
            </a:p>
            <a:p>
              <a:pPr marL="0" lvl="0" indent="0" algn="l">
                <a:lnSpc>
                  <a:spcPts val="2275"/>
                </a:lnSpc>
                <a:spcBef>
                  <a:spcPct val="0"/>
                </a:spcBef>
              </a:pPr>
              <a:endParaRPr lang="en-US" sz="1625" u="none" strike="noStrike">
                <a:solidFill>
                  <a:srgbClr val="000000"/>
                </a:solidFill>
                <a:latin typeface="Fira Sans"/>
              </a:endParaRP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3894375" y="4266797"/>
            <a:ext cx="3364925" cy="1848253"/>
            <a:chOff x="0" y="0"/>
            <a:chExt cx="4486566" cy="2464337"/>
          </a:xfrm>
        </p:grpSpPr>
        <p:sp>
          <p:nvSpPr>
            <p:cNvPr id="24" name="TextBox 24"/>
            <p:cNvSpPr txBox="1"/>
            <p:nvPr/>
          </p:nvSpPr>
          <p:spPr>
            <a:xfrm>
              <a:off x="0" y="-9426"/>
              <a:ext cx="4486566" cy="7334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4320"/>
                </a:lnSpc>
                <a:spcBef>
                  <a:spcPct val="0"/>
                </a:spcBef>
              </a:pPr>
              <a:r>
                <a:rPr lang="en-US" sz="3600">
                  <a:solidFill>
                    <a:srgbClr val="00A181"/>
                  </a:solidFill>
                  <a:latin typeface="Fira Sans Medium"/>
                </a:rPr>
                <a:t>Aujourd’hui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1347796"/>
              <a:ext cx="4486566" cy="11165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275"/>
                </a:lnSpc>
                <a:spcBef>
                  <a:spcPct val="0"/>
                </a:spcBef>
              </a:pPr>
              <a:r>
                <a:rPr lang="en-US" sz="1625" u="none" strike="noStrike">
                  <a:solidFill>
                    <a:srgbClr val="000000"/>
                  </a:solidFill>
                  <a:latin typeface="Fira Sans"/>
                </a:rPr>
                <a:t>Révision annuelle avec revalidation de l’atelier FALC des Papillons Blancs</a:t>
              </a: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4028861" y="4266797"/>
            <a:ext cx="4866394" cy="4991503"/>
            <a:chOff x="0" y="0"/>
            <a:chExt cx="6488525" cy="6655337"/>
          </a:xfrm>
        </p:grpSpPr>
        <p:sp>
          <p:nvSpPr>
            <p:cNvPr id="27" name="TextBox 27"/>
            <p:cNvSpPr txBox="1"/>
            <p:nvPr/>
          </p:nvSpPr>
          <p:spPr>
            <a:xfrm>
              <a:off x="0" y="-9426"/>
              <a:ext cx="6488525" cy="7334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4320"/>
                </a:lnSpc>
                <a:spcBef>
                  <a:spcPct val="0"/>
                </a:spcBef>
              </a:pPr>
              <a:r>
                <a:rPr lang="en-US" sz="3600">
                  <a:solidFill>
                    <a:srgbClr val="00A181"/>
                  </a:solidFill>
                  <a:latin typeface="Fira Sans Medium"/>
                </a:rPr>
                <a:t>2021</a:t>
              </a: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1347796"/>
              <a:ext cx="6488525" cy="53075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275"/>
                </a:lnSpc>
                <a:spcBef>
                  <a:spcPct val="0"/>
                </a:spcBef>
              </a:pPr>
              <a:r>
                <a:rPr lang="en-US" sz="1625" u="none" strike="noStrike">
                  <a:solidFill>
                    <a:srgbClr val="000000"/>
                  </a:solidFill>
                  <a:latin typeface="Fira Sans"/>
                </a:rPr>
                <a:t>Formation FALC</a:t>
              </a:r>
            </a:p>
            <a:p>
              <a:pPr marL="0" lvl="0" indent="0" algn="l">
                <a:lnSpc>
                  <a:spcPts val="2275"/>
                </a:lnSpc>
                <a:spcBef>
                  <a:spcPct val="0"/>
                </a:spcBef>
              </a:pPr>
              <a:endParaRPr lang="en-US" sz="1625" u="none" strike="noStrike">
                <a:solidFill>
                  <a:srgbClr val="000000"/>
                </a:solidFill>
                <a:latin typeface="Fira Sans"/>
              </a:endParaRPr>
            </a:p>
            <a:p>
              <a:pPr marL="0" lvl="0" indent="0" algn="l">
                <a:lnSpc>
                  <a:spcPts val="2275"/>
                </a:lnSpc>
                <a:spcBef>
                  <a:spcPct val="0"/>
                </a:spcBef>
              </a:pPr>
              <a:r>
                <a:rPr lang="en-US" sz="1625" u="none" strike="noStrike">
                  <a:solidFill>
                    <a:srgbClr val="000000"/>
                  </a:solidFill>
                  <a:latin typeface="Fira Sans"/>
                </a:rPr>
                <a:t>Réception de la 1ère version du livret</a:t>
              </a:r>
            </a:p>
            <a:p>
              <a:pPr marL="0" lvl="0" indent="0" algn="l">
                <a:lnSpc>
                  <a:spcPts val="2275"/>
                </a:lnSpc>
                <a:spcBef>
                  <a:spcPct val="0"/>
                </a:spcBef>
              </a:pPr>
              <a:endParaRPr lang="en-US" sz="1625" u="none" strike="noStrike">
                <a:solidFill>
                  <a:srgbClr val="000000"/>
                </a:solidFill>
                <a:latin typeface="Fira Sans"/>
              </a:endParaRPr>
            </a:p>
            <a:p>
              <a:pPr marL="0" lvl="0" indent="0" algn="l">
                <a:lnSpc>
                  <a:spcPts val="2275"/>
                </a:lnSpc>
                <a:spcBef>
                  <a:spcPct val="0"/>
                </a:spcBef>
              </a:pPr>
              <a:r>
                <a:rPr lang="en-US" sz="1625" u="none" strike="noStrike">
                  <a:solidFill>
                    <a:srgbClr val="000000"/>
                  </a:solidFill>
                  <a:latin typeface="Fira Sans"/>
                </a:rPr>
                <a:t>Groupe de travail interne composé de : </a:t>
              </a:r>
            </a:p>
            <a:p>
              <a:pPr marL="350838" lvl="1" indent="-175419" algn="l">
                <a:lnSpc>
                  <a:spcPts val="2275"/>
                </a:lnSpc>
                <a:buFont typeface="Arial"/>
                <a:buChar char="•"/>
              </a:pPr>
              <a:r>
                <a:rPr lang="en-US" sz="1625" u="none" strike="noStrike">
                  <a:solidFill>
                    <a:srgbClr val="000000"/>
                  </a:solidFill>
                  <a:latin typeface="Fira Sans"/>
                </a:rPr>
                <a:t>Directeur </a:t>
              </a:r>
            </a:p>
            <a:p>
              <a:pPr marL="350838" lvl="1" indent="-175419" algn="l">
                <a:lnSpc>
                  <a:spcPts val="2275"/>
                </a:lnSpc>
                <a:buFont typeface="Arial"/>
                <a:buChar char="•"/>
              </a:pPr>
              <a:r>
                <a:rPr lang="en-US" sz="1625" u="none" strike="noStrike">
                  <a:solidFill>
                    <a:srgbClr val="000000"/>
                  </a:solidFill>
                  <a:latin typeface="Fira Sans"/>
                </a:rPr>
                <a:t>Directeur des soins</a:t>
              </a:r>
            </a:p>
            <a:p>
              <a:pPr marL="350838" lvl="1" indent="-175419" algn="l">
                <a:lnSpc>
                  <a:spcPts val="2275"/>
                </a:lnSpc>
                <a:buFont typeface="Arial"/>
                <a:buChar char="•"/>
              </a:pPr>
              <a:r>
                <a:rPr lang="en-US" sz="1625" u="none" strike="noStrike">
                  <a:solidFill>
                    <a:srgbClr val="000000"/>
                  </a:solidFill>
                  <a:latin typeface="Fira Sans"/>
                </a:rPr>
                <a:t>Représentant des usagers </a:t>
              </a:r>
            </a:p>
            <a:p>
              <a:pPr marL="350838" lvl="1" indent="-175419" algn="l">
                <a:lnSpc>
                  <a:spcPts val="2275"/>
                </a:lnSpc>
                <a:buFont typeface="Arial"/>
                <a:buChar char="•"/>
              </a:pPr>
              <a:r>
                <a:rPr lang="en-US" sz="1625" u="none" strike="noStrike">
                  <a:solidFill>
                    <a:srgbClr val="000000"/>
                  </a:solidFill>
                  <a:latin typeface="Fira Sans"/>
                </a:rPr>
                <a:t>Chargée de communication </a:t>
              </a:r>
            </a:p>
            <a:p>
              <a:pPr marL="350838" lvl="1" indent="-175419" algn="l">
                <a:lnSpc>
                  <a:spcPts val="2275"/>
                </a:lnSpc>
                <a:buFont typeface="Arial"/>
                <a:buChar char="•"/>
              </a:pPr>
              <a:r>
                <a:rPr lang="en-US" sz="1625" u="none" strike="noStrike">
                  <a:solidFill>
                    <a:srgbClr val="000000"/>
                  </a:solidFill>
                  <a:latin typeface="Fira Sans"/>
                </a:rPr>
                <a:t>Pilote de la thématique “Droits des patients”</a:t>
              </a:r>
            </a:p>
            <a:p>
              <a:pPr marL="350838" lvl="1" indent="-175419" algn="l">
                <a:lnSpc>
                  <a:spcPts val="2275"/>
                </a:lnSpc>
                <a:buFont typeface="Arial"/>
                <a:buChar char="•"/>
              </a:pPr>
              <a:r>
                <a:rPr lang="en-US" sz="1625" u="none" strike="noStrike">
                  <a:solidFill>
                    <a:srgbClr val="000000"/>
                  </a:solidFill>
                  <a:latin typeface="Fira Sans"/>
                </a:rPr>
                <a:t>Responsable qualité </a:t>
              </a:r>
            </a:p>
            <a:p>
              <a:pPr algn="l">
                <a:lnSpc>
                  <a:spcPts val="2275"/>
                </a:lnSpc>
              </a:pPr>
              <a:endParaRPr lang="en-US" sz="1625" u="none" strike="noStrike">
                <a:solidFill>
                  <a:srgbClr val="000000"/>
                </a:solidFill>
                <a:latin typeface="Fira Sans"/>
              </a:endParaRPr>
            </a:p>
            <a:p>
              <a:pPr algn="l">
                <a:lnSpc>
                  <a:spcPts val="2275"/>
                </a:lnSpc>
              </a:pPr>
              <a:r>
                <a:rPr lang="en-US" sz="1625" u="none" strike="noStrike">
                  <a:solidFill>
                    <a:srgbClr val="000000"/>
                  </a:solidFill>
                  <a:latin typeface="Fira Sans"/>
                </a:rPr>
                <a:t>Echanges réguliers entre l’atelier FALC des Papillons Blancs et le groupe de travail</a:t>
              </a: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8895255" y="4266797"/>
            <a:ext cx="4076092" cy="4705753"/>
            <a:chOff x="0" y="0"/>
            <a:chExt cx="5434789" cy="6274337"/>
          </a:xfrm>
        </p:grpSpPr>
        <p:sp>
          <p:nvSpPr>
            <p:cNvPr id="30" name="TextBox 30"/>
            <p:cNvSpPr txBox="1"/>
            <p:nvPr/>
          </p:nvSpPr>
          <p:spPr>
            <a:xfrm>
              <a:off x="0" y="-9426"/>
              <a:ext cx="5434789" cy="7334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4320"/>
                </a:lnSpc>
                <a:spcBef>
                  <a:spcPct val="0"/>
                </a:spcBef>
              </a:pPr>
              <a:r>
                <a:rPr lang="en-US" sz="3600">
                  <a:solidFill>
                    <a:srgbClr val="00A181"/>
                  </a:solidFill>
                  <a:latin typeface="Fira Sans Medium"/>
                </a:rPr>
                <a:t>2022</a:t>
              </a:r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1347796"/>
              <a:ext cx="5434789" cy="49265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75"/>
                </a:lnSpc>
              </a:pPr>
              <a:r>
                <a:rPr lang="en-US" sz="1625">
                  <a:solidFill>
                    <a:srgbClr val="000000"/>
                  </a:solidFill>
                  <a:latin typeface="Fira Sans"/>
                </a:rPr>
                <a:t>Mise en page par une société de communication</a:t>
              </a:r>
            </a:p>
            <a:p>
              <a:pPr>
                <a:lnSpc>
                  <a:spcPts val="2275"/>
                </a:lnSpc>
              </a:pPr>
              <a:endParaRPr lang="en-US" sz="1625">
                <a:solidFill>
                  <a:srgbClr val="000000"/>
                </a:solidFill>
                <a:latin typeface="Fira Sans"/>
              </a:endParaRPr>
            </a:p>
            <a:p>
              <a:pPr>
                <a:lnSpc>
                  <a:spcPts val="2275"/>
                </a:lnSpc>
              </a:pPr>
              <a:r>
                <a:rPr lang="en-US" sz="1625">
                  <a:solidFill>
                    <a:srgbClr val="000000"/>
                  </a:solidFill>
                  <a:latin typeface="Fira Sans"/>
                </a:rPr>
                <a:t>Validation définitive par l’atelier FALC </a:t>
              </a:r>
            </a:p>
            <a:p>
              <a:pPr>
                <a:lnSpc>
                  <a:spcPts val="2275"/>
                </a:lnSpc>
              </a:pPr>
              <a:endParaRPr lang="en-US" sz="1625">
                <a:solidFill>
                  <a:srgbClr val="000000"/>
                </a:solidFill>
                <a:latin typeface="Fira Sans"/>
              </a:endParaRPr>
            </a:p>
            <a:p>
              <a:pPr>
                <a:lnSpc>
                  <a:spcPts val="2275"/>
                </a:lnSpc>
              </a:pPr>
              <a:r>
                <a:rPr lang="en-US" sz="1625">
                  <a:solidFill>
                    <a:srgbClr val="000000"/>
                  </a:solidFill>
                  <a:latin typeface="Fira Sans"/>
                </a:rPr>
                <a:t>Présentation auprès des instances </a:t>
              </a:r>
            </a:p>
            <a:p>
              <a:pPr marL="350838" lvl="1" indent="-175419">
                <a:lnSpc>
                  <a:spcPts val="2275"/>
                </a:lnSpc>
                <a:buFont typeface="Arial"/>
                <a:buChar char="•"/>
              </a:pPr>
              <a:r>
                <a:rPr lang="en-US" sz="1625">
                  <a:solidFill>
                    <a:srgbClr val="000000"/>
                  </a:solidFill>
                  <a:latin typeface="Fira Sans"/>
                </a:rPr>
                <a:t>Commission Des Usagers (CDU)</a:t>
              </a:r>
            </a:p>
            <a:p>
              <a:pPr marL="350838" lvl="1" indent="-175419">
                <a:lnSpc>
                  <a:spcPts val="2275"/>
                </a:lnSpc>
                <a:buFont typeface="Arial"/>
                <a:buChar char="•"/>
              </a:pPr>
              <a:r>
                <a:rPr lang="en-US" sz="1625">
                  <a:solidFill>
                    <a:srgbClr val="000000"/>
                  </a:solidFill>
                  <a:latin typeface="Fira Sans"/>
                </a:rPr>
                <a:t>Commission Médicale d’Etablissement (CME)</a:t>
              </a:r>
            </a:p>
            <a:p>
              <a:pPr marL="350838" lvl="1" indent="-175419">
                <a:lnSpc>
                  <a:spcPts val="2275"/>
                </a:lnSpc>
                <a:buFont typeface="Arial"/>
                <a:buChar char="•"/>
              </a:pPr>
              <a:r>
                <a:rPr lang="en-US" sz="1625">
                  <a:solidFill>
                    <a:srgbClr val="000000"/>
                  </a:solidFill>
                  <a:latin typeface="Fira Sans"/>
                </a:rPr>
                <a:t>Conseil d’Administration (CA)</a:t>
              </a:r>
            </a:p>
            <a:p>
              <a:pPr>
                <a:lnSpc>
                  <a:spcPts val="2275"/>
                </a:lnSpc>
              </a:pPr>
              <a:endParaRPr lang="en-US" sz="1625">
                <a:solidFill>
                  <a:srgbClr val="000000"/>
                </a:solidFill>
                <a:latin typeface="Fira Sans"/>
              </a:endParaRPr>
            </a:p>
            <a:p>
              <a:pPr>
                <a:lnSpc>
                  <a:spcPts val="2275"/>
                </a:lnSpc>
              </a:pPr>
              <a:r>
                <a:rPr lang="en-US" sz="1625">
                  <a:solidFill>
                    <a:srgbClr val="000000"/>
                  </a:solidFill>
                  <a:latin typeface="Fira Sans"/>
                </a:rPr>
                <a:t>Diffusion</a:t>
              </a:r>
            </a:p>
            <a:p>
              <a:pPr marL="0" lvl="0" indent="0">
                <a:lnSpc>
                  <a:spcPts val="2275"/>
                </a:lnSpc>
                <a:spcBef>
                  <a:spcPct val="0"/>
                </a:spcBef>
              </a:pPr>
              <a:endParaRPr lang="en-US" sz="1625">
                <a:solidFill>
                  <a:srgbClr val="000000"/>
                </a:solidFill>
                <a:latin typeface="Fira San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53716" y="683981"/>
            <a:ext cx="13684205" cy="923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00"/>
              </a:lnSpc>
              <a:spcBef>
                <a:spcPct val="0"/>
              </a:spcBef>
            </a:pPr>
            <a:r>
              <a:rPr lang="en-US" sz="6000" spc="-60">
                <a:solidFill>
                  <a:srgbClr val="00426C"/>
                </a:solidFill>
                <a:latin typeface="Fira Sans Medium"/>
              </a:rPr>
              <a:t>A quoi ressemble la mise en page ? 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6799111" y="2522306"/>
            <a:ext cx="2977778" cy="2578770"/>
            <a:chOff x="0" y="0"/>
            <a:chExt cx="3619627" cy="313461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1497E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3660090" y="-135282"/>
            <a:ext cx="4201515" cy="3638531"/>
            <a:chOff x="0" y="0"/>
            <a:chExt cx="3619627" cy="313461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23B7BD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3243939" y="-956153"/>
            <a:ext cx="2481390" cy="2148895"/>
            <a:chOff x="0" y="0"/>
            <a:chExt cx="3619627" cy="313461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F18E01"/>
            </a:solidFill>
          </p:spPr>
        </p:sp>
      </p:grpSp>
      <p:sp>
        <p:nvSpPr>
          <p:cNvPr id="9" name="Freeform 9"/>
          <p:cNvSpPr/>
          <p:nvPr/>
        </p:nvSpPr>
        <p:spPr>
          <a:xfrm>
            <a:off x="13894375" y="358311"/>
            <a:ext cx="3270189" cy="670389"/>
          </a:xfrm>
          <a:custGeom>
            <a:avLst/>
            <a:gdLst/>
            <a:ahLst/>
            <a:cxnLst/>
            <a:rect l="l" t="t" r="r" b="b"/>
            <a:pathLst>
              <a:path w="3270189" h="670389">
                <a:moveTo>
                  <a:pt x="0" y="0"/>
                </a:moveTo>
                <a:lnTo>
                  <a:pt x="3270190" y="0"/>
                </a:lnTo>
                <a:lnTo>
                  <a:pt x="3270190" y="670389"/>
                </a:lnTo>
                <a:lnTo>
                  <a:pt x="0" y="67038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283383" y="2062196"/>
            <a:ext cx="11171837" cy="7944656"/>
          </a:xfrm>
          <a:custGeom>
            <a:avLst/>
            <a:gdLst/>
            <a:ahLst/>
            <a:cxnLst/>
            <a:rect l="l" t="t" r="r" b="b"/>
            <a:pathLst>
              <a:path w="11171837" h="7944656">
                <a:moveTo>
                  <a:pt x="0" y="0"/>
                </a:moveTo>
                <a:lnTo>
                  <a:pt x="11171837" y="0"/>
                </a:lnTo>
                <a:lnTo>
                  <a:pt x="11171837" y="7944656"/>
                </a:lnTo>
                <a:lnTo>
                  <a:pt x="0" y="79446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818181" y="-2341670"/>
            <a:ext cx="6210236" cy="5378093"/>
            <a:chOff x="0" y="0"/>
            <a:chExt cx="3619627" cy="313461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1497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2009993" y="306851"/>
            <a:ext cx="3151914" cy="2729572"/>
            <a:chOff x="0" y="0"/>
            <a:chExt cx="3619627" cy="313461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23B7BD"/>
            </a:solidFill>
          </p:spPr>
        </p:sp>
      </p:grpSp>
      <p:sp>
        <p:nvSpPr>
          <p:cNvPr id="6" name="Freeform 6"/>
          <p:cNvSpPr/>
          <p:nvPr/>
        </p:nvSpPr>
        <p:spPr>
          <a:xfrm>
            <a:off x="14913099" y="306851"/>
            <a:ext cx="3270189" cy="670389"/>
          </a:xfrm>
          <a:custGeom>
            <a:avLst/>
            <a:gdLst/>
            <a:ahLst/>
            <a:cxnLst/>
            <a:rect l="l" t="t" r="r" b="b"/>
            <a:pathLst>
              <a:path w="3270189" h="670389">
                <a:moveTo>
                  <a:pt x="0" y="0"/>
                </a:moveTo>
                <a:lnTo>
                  <a:pt x="3270189" y="0"/>
                </a:lnTo>
                <a:lnTo>
                  <a:pt x="3270189" y="670389"/>
                </a:lnTo>
                <a:lnTo>
                  <a:pt x="0" y="67038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9144000" y="3677063"/>
            <a:ext cx="8811124" cy="5874083"/>
          </a:xfrm>
          <a:custGeom>
            <a:avLst/>
            <a:gdLst/>
            <a:ahLst/>
            <a:cxnLst/>
            <a:rect l="l" t="t" r="r" b="b"/>
            <a:pathLst>
              <a:path w="8811124" h="5874083">
                <a:moveTo>
                  <a:pt x="0" y="0"/>
                </a:moveTo>
                <a:lnTo>
                  <a:pt x="8811124" y="0"/>
                </a:lnTo>
                <a:lnTo>
                  <a:pt x="8811124" y="5874082"/>
                </a:lnTo>
                <a:lnTo>
                  <a:pt x="0" y="587408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482921" y="1019175"/>
            <a:ext cx="10981293" cy="1838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00"/>
              </a:lnSpc>
              <a:spcBef>
                <a:spcPct val="0"/>
              </a:spcBef>
            </a:pPr>
            <a:r>
              <a:rPr lang="en-US" sz="6000" spc="-60">
                <a:solidFill>
                  <a:srgbClr val="00426C"/>
                </a:solidFill>
                <a:latin typeface="Fira Sans Medium"/>
              </a:rPr>
              <a:t>Comment et où avons-nous diffuser le livret ?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9067" y="8937669"/>
            <a:ext cx="5231327" cy="2901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80"/>
              </a:lnSpc>
              <a:spcBef>
                <a:spcPct val="0"/>
              </a:spcBef>
            </a:pPr>
            <a:r>
              <a:rPr lang="en-US" sz="1700" u="none">
                <a:solidFill>
                  <a:srgbClr val="F4F4F4"/>
                </a:solidFill>
                <a:latin typeface="Fira Sans"/>
              </a:rPr>
              <a:t>Retourner à la</a:t>
            </a:r>
            <a:r>
              <a:rPr lang="en-US" sz="1700" u="sng">
                <a:solidFill>
                  <a:srgbClr val="F4F4F4"/>
                </a:solidFill>
                <a:latin typeface="Fira Sans"/>
              </a:rPr>
              <a:t> page Programme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26538" y="4715531"/>
            <a:ext cx="9524693" cy="2316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55343" lvl="1" indent="-477671" algn="l">
              <a:lnSpc>
                <a:spcPts val="6194"/>
              </a:lnSpc>
              <a:spcBef>
                <a:spcPct val="0"/>
              </a:spcBef>
              <a:buFont typeface="Arial"/>
              <a:buChar char="•"/>
            </a:pPr>
            <a:r>
              <a:rPr lang="en-US" sz="4424" u="none" strike="noStrike">
                <a:solidFill>
                  <a:srgbClr val="000000"/>
                </a:solidFill>
                <a:latin typeface="Fira Sans"/>
              </a:rPr>
              <a:t>Remise du livret d’accueil à l’entrée des patients</a:t>
            </a:r>
          </a:p>
          <a:p>
            <a:pPr marL="955343" lvl="1" indent="-477671" algn="l">
              <a:lnSpc>
                <a:spcPts val="6194"/>
              </a:lnSpc>
              <a:spcBef>
                <a:spcPct val="0"/>
              </a:spcBef>
              <a:buFont typeface="Arial"/>
              <a:buChar char="•"/>
            </a:pPr>
            <a:r>
              <a:rPr lang="en-US" sz="4424" u="none" strike="noStrike">
                <a:solidFill>
                  <a:srgbClr val="000000"/>
                </a:solidFill>
                <a:latin typeface="Fira Sans"/>
              </a:rPr>
              <a:t>Sur le site internet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477283" y="-2589814"/>
            <a:ext cx="6210236" cy="5378093"/>
            <a:chOff x="0" y="0"/>
            <a:chExt cx="3619627" cy="313461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F18E01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4805045" y="1028700"/>
            <a:ext cx="3151914" cy="2729572"/>
            <a:chOff x="0" y="0"/>
            <a:chExt cx="3619627" cy="313461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23B7BD"/>
            </a:solidFill>
          </p:spPr>
        </p:sp>
      </p:grpSp>
      <p:graphicFrame>
        <p:nvGraphicFramePr>
          <p:cNvPr id="6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7759038"/>
              </p:ext>
            </p:extLst>
          </p:nvPr>
        </p:nvGraphicFramePr>
        <p:xfrm>
          <a:off x="1308685" y="2557225"/>
          <a:ext cx="13832479" cy="6929438"/>
        </p:xfrm>
        <a:graphic>
          <a:graphicData uri="http://schemas.openxmlformats.org/drawingml/2006/table">
            <a:tbl>
              <a:tblPr/>
              <a:tblGrid>
                <a:gridCol w="6643350"/>
                <a:gridCol w="7189129"/>
              </a:tblGrid>
              <a:tr h="1143786">
                <a:tc>
                  <a:txBody>
                    <a:bodyPr/>
                    <a:lstStyle/>
                    <a:p>
                      <a:pPr algn="ctr">
                        <a:lnSpc>
                          <a:spcPts val="4619"/>
                        </a:lnSpc>
                        <a:defRPr/>
                      </a:pPr>
                      <a:r>
                        <a:rPr lang="en-US" sz="3299" dirty="0">
                          <a:solidFill>
                            <a:srgbClr val="000000"/>
                          </a:solidFill>
                          <a:latin typeface="Fira Sans Medium"/>
                        </a:rPr>
                        <a:t>FREINS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9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619"/>
                        </a:lnSpc>
                        <a:defRPr/>
                      </a:pPr>
                      <a:r>
                        <a:rPr lang="en-US" sz="3299" dirty="0">
                          <a:solidFill>
                            <a:srgbClr val="000000"/>
                          </a:solidFill>
                          <a:latin typeface="Fira Sans Medium"/>
                        </a:rPr>
                        <a:t>ATOUTS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181"/>
                    </a:solidFill>
                  </a:tcPr>
                </a:tc>
              </a:tr>
              <a:tr h="1439264">
                <a:tc>
                  <a:txBody>
                    <a:bodyPr/>
                    <a:lstStyle/>
                    <a:p>
                      <a:pPr algn="ctr">
                        <a:lnSpc>
                          <a:spcPts val="3500"/>
                        </a:lnSpc>
                        <a:defRPr/>
                      </a:pPr>
                      <a:r>
                        <a:rPr lang="en-US" sz="2500" dirty="0" err="1">
                          <a:solidFill>
                            <a:srgbClr val="000000"/>
                          </a:solidFill>
                          <a:latin typeface="Fira Sans"/>
                        </a:rPr>
                        <a:t>Certains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latin typeface="Fira Sans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latin typeface="Fira Sans"/>
                        </a:rPr>
                        <a:t>professionnels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latin typeface="Fira Sans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latin typeface="Fira Sans"/>
                        </a:rPr>
                        <a:t>réfractaires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59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40"/>
                        </a:lnSpc>
                        <a:defRPr/>
                      </a:pPr>
                      <a:r>
                        <a:rPr lang="en-US" sz="2600" dirty="0" err="1">
                          <a:solidFill>
                            <a:srgbClr val="000000"/>
                          </a:solidFill>
                          <a:latin typeface="Fira Sans"/>
                        </a:rPr>
                        <a:t>Etablissement</a:t>
                      </a:r>
                      <a:r>
                        <a:rPr lang="en-US" sz="2600" dirty="0">
                          <a:solidFill>
                            <a:srgbClr val="000000"/>
                          </a:solidFill>
                          <a:latin typeface="Fira Sans"/>
                        </a:rPr>
                        <a:t> avec </a:t>
                      </a:r>
                      <a:r>
                        <a:rPr lang="en-US" sz="2600" dirty="0" err="1">
                          <a:solidFill>
                            <a:srgbClr val="000000"/>
                          </a:solidFill>
                          <a:latin typeface="Fira Sans"/>
                        </a:rPr>
                        <a:t>une</a:t>
                      </a:r>
                      <a:r>
                        <a:rPr lang="en-US" sz="2600" dirty="0">
                          <a:solidFill>
                            <a:srgbClr val="000000"/>
                          </a:solidFill>
                          <a:latin typeface="Fira Sans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0000"/>
                          </a:solidFill>
                          <a:latin typeface="Fira Sans"/>
                        </a:rPr>
                        <a:t>dynamique</a:t>
                      </a:r>
                      <a:r>
                        <a:rPr lang="en-US" sz="2600" dirty="0">
                          <a:solidFill>
                            <a:srgbClr val="000000"/>
                          </a:solidFill>
                          <a:latin typeface="Fira Sans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0000"/>
                          </a:solidFill>
                          <a:latin typeface="Fira Sans"/>
                        </a:rPr>
                        <a:t>d’inclusion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DFD3"/>
                    </a:solidFill>
                  </a:tcPr>
                </a:tc>
              </a:tr>
              <a:tr h="962687">
                <a:tc>
                  <a:txBody>
                    <a:bodyPr/>
                    <a:lstStyle/>
                    <a:p>
                      <a:pPr algn="ctr">
                        <a:lnSpc>
                          <a:spcPts val="3500"/>
                        </a:lnSpc>
                        <a:defRPr/>
                      </a:pPr>
                      <a:r>
                        <a:rPr lang="en-US" sz="2500" dirty="0" err="1">
                          <a:solidFill>
                            <a:srgbClr val="000000"/>
                          </a:solidFill>
                          <a:latin typeface="Fira Sans"/>
                        </a:rPr>
                        <a:t>Réticence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latin typeface="Fira Sans"/>
                        </a:rPr>
                        <a:t> face à la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latin typeface="Fira Sans"/>
                        </a:rPr>
                        <a:t>mise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latin typeface="Fira Sans"/>
                        </a:rPr>
                        <a:t> en page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59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00"/>
                        </a:lnSpc>
                        <a:defRPr/>
                      </a:pPr>
                      <a:r>
                        <a:rPr lang="en-US" sz="2500" dirty="0">
                          <a:solidFill>
                            <a:srgbClr val="000000"/>
                          </a:solidFill>
                          <a:latin typeface="Fira Sans"/>
                        </a:rPr>
                        <a:t>Implication de la Direction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DFD3"/>
                    </a:solidFill>
                  </a:tcPr>
                </a:tc>
              </a:tr>
              <a:tr h="962687">
                <a:tc>
                  <a:txBody>
                    <a:bodyPr/>
                    <a:lstStyle/>
                    <a:p>
                      <a:pPr algn="ctr">
                        <a:lnSpc>
                          <a:spcPts val="3500"/>
                        </a:lnSpc>
                        <a:defRPr/>
                      </a:pPr>
                      <a:r>
                        <a:rPr lang="en-US" sz="2500" dirty="0" err="1">
                          <a:solidFill>
                            <a:srgbClr val="000000"/>
                          </a:solidFill>
                          <a:latin typeface="Fira Sans"/>
                        </a:rPr>
                        <a:t>Peur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latin typeface="Fira Sans"/>
                        </a:rPr>
                        <a:t> du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latin typeface="Fira Sans"/>
                        </a:rPr>
                        <a:t>jugement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latin typeface="Fira Sans"/>
                        </a:rPr>
                        <a:t> des patients 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59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00"/>
                        </a:lnSpc>
                        <a:defRPr/>
                      </a:pPr>
                      <a:r>
                        <a:rPr lang="en-US" sz="2500" dirty="0">
                          <a:solidFill>
                            <a:srgbClr val="000000"/>
                          </a:solidFill>
                          <a:latin typeface="Fira Sans"/>
                        </a:rPr>
                        <a:t>Force de </a:t>
                      </a:r>
                      <a:r>
                        <a:rPr lang="en-US" sz="2500" dirty="0" smtClean="0">
                          <a:solidFill>
                            <a:srgbClr val="000000"/>
                          </a:solidFill>
                          <a:latin typeface="Fira Sans"/>
                        </a:rPr>
                        <a:t>persuasion 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latin typeface="Fira Sans"/>
                        </a:rPr>
                        <a:t>du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latin typeface="Fira Sans"/>
                        </a:rPr>
                        <a:t>groupe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latin typeface="Fira Sans"/>
                        </a:rPr>
                        <a:t> de travail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DFD3"/>
                    </a:solidFill>
                  </a:tcPr>
                </a:tc>
              </a:tr>
              <a:tr h="1439264">
                <a:tc>
                  <a:txBody>
                    <a:bodyPr/>
                    <a:lstStyle/>
                    <a:p>
                      <a:pPr algn="ctr">
                        <a:lnSpc>
                          <a:spcPts val="3640"/>
                        </a:lnSpc>
                        <a:defRPr/>
                      </a:pPr>
                      <a:r>
                        <a:rPr lang="en-US" sz="2600" dirty="0">
                          <a:solidFill>
                            <a:srgbClr val="000000"/>
                          </a:solidFill>
                          <a:latin typeface="Fira Sans"/>
                        </a:rPr>
                        <a:t>Non </a:t>
                      </a:r>
                      <a:r>
                        <a:rPr lang="en-US" sz="2600" dirty="0" err="1">
                          <a:solidFill>
                            <a:srgbClr val="000000"/>
                          </a:solidFill>
                          <a:latin typeface="Fira Sans"/>
                        </a:rPr>
                        <a:t>connaissance</a:t>
                      </a:r>
                      <a:r>
                        <a:rPr lang="en-US" sz="2600" dirty="0">
                          <a:solidFill>
                            <a:srgbClr val="000000"/>
                          </a:solidFill>
                          <a:latin typeface="Fira Sans"/>
                        </a:rPr>
                        <a:t> du FALC par la population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59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00"/>
                        </a:lnSpc>
                        <a:defRPr/>
                      </a:pPr>
                      <a:r>
                        <a:rPr lang="en-US" sz="2500" dirty="0" err="1">
                          <a:solidFill>
                            <a:srgbClr val="000000"/>
                          </a:solidFill>
                          <a:latin typeface="Fira Sans"/>
                        </a:rPr>
                        <a:t>Soutien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latin typeface="Fira Sans"/>
                        </a:rPr>
                        <a:t> et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latin typeface="Fira Sans"/>
                        </a:rPr>
                        <a:t>présence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latin typeface="Fira Sans"/>
                        </a:rPr>
                        <a:t> des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latin typeface="Fira Sans"/>
                        </a:rPr>
                        <a:t>représentants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latin typeface="Fira Sans"/>
                        </a:rPr>
                        <a:t> des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latin typeface="Fira Sans"/>
                        </a:rPr>
                        <a:t>usagers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DFD3"/>
                    </a:solidFill>
                  </a:tcPr>
                </a:tc>
              </a:tr>
              <a:tr h="98175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3640"/>
                        </a:lnSpc>
                        <a:defRPr/>
                      </a:pPr>
                      <a:r>
                        <a:rPr lang="en-US" sz="2600" kern="1200" dirty="0" err="1" smtClean="0">
                          <a:solidFill>
                            <a:srgbClr val="000000"/>
                          </a:solidFill>
                          <a:latin typeface="Fira Sans"/>
                          <a:ea typeface="+mn-ea"/>
                          <a:cs typeface="+mn-cs"/>
                        </a:rPr>
                        <a:t>Projet</a:t>
                      </a:r>
                      <a:r>
                        <a:rPr lang="en-US" sz="2600" kern="1200" dirty="0" smtClean="0">
                          <a:solidFill>
                            <a:srgbClr val="000000"/>
                          </a:solidFill>
                          <a:latin typeface="Fira Sans"/>
                          <a:ea typeface="+mn-ea"/>
                          <a:cs typeface="+mn-cs"/>
                        </a:rPr>
                        <a:t> long</a:t>
                      </a:r>
                      <a:r>
                        <a:rPr lang="en-US" sz="2600" kern="1200" baseline="0" dirty="0" smtClean="0">
                          <a:solidFill>
                            <a:srgbClr val="000000"/>
                          </a:solidFill>
                          <a:latin typeface="Fira Sans"/>
                          <a:ea typeface="+mn-ea"/>
                          <a:cs typeface="+mn-cs"/>
                        </a:rPr>
                        <a:t> à </a:t>
                      </a:r>
                      <a:r>
                        <a:rPr lang="en-US" sz="2600" kern="1200" baseline="0" dirty="0" err="1" smtClean="0">
                          <a:solidFill>
                            <a:srgbClr val="000000"/>
                          </a:solidFill>
                          <a:latin typeface="Fira Sans"/>
                          <a:ea typeface="+mn-ea"/>
                          <a:cs typeface="+mn-cs"/>
                        </a:rPr>
                        <a:t>réaliser</a:t>
                      </a:r>
                      <a:endParaRPr lang="en-US" sz="2600" kern="1200" dirty="0">
                        <a:solidFill>
                          <a:srgbClr val="000000"/>
                        </a:solidFill>
                        <a:latin typeface="Fira Sans"/>
                        <a:ea typeface="+mn-ea"/>
                        <a:cs typeface="+mn-cs"/>
                      </a:endParaRPr>
                    </a:p>
                  </a:txBody>
                  <a:tcPr marL="190500" marR="190500" marT="190500" marB="190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59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00"/>
                        </a:lnSpc>
                        <a:defRPr/>
                      </a:pPr>
                      <a:r>
                        <a:rPr lang="en-US" sz="2500" dirty="0" err="1">
                          <a:solidFill>
                            <a:srgbClr val="000000"/>
                          </a:solidFill>
                          <a:latin typeface="Fira Sans"/>
                        </a:rPr>
                        <a:t>Echanges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latin typeface="Fira Sans"/>
                        </a:rPr>
                        <a:t> avec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latin typeface="Fira Sans"/>
                        </a:rPr>
                        <a:t>l’atelier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latin typeface="Fira Sans"/>
                        </a:rPr>
                        <a:t> FALC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DFD3"/>
                    </a:solidFill>
                  </a:tcPr>
                </a:tc>
              </a:tr>
            </a:tbl>
          </a:graphicData>
        </a:graphic>
      </p:graphicFrame>
      <p:sp>
        <p:nvSpPr>
          <p:cNvPr id="7" name="Freeform 7"/>
          <p:cNvSpPr/>
          <p:nvPr/>
        </p:nvSpPr>
        <p:spPr>
          <a:xfrm>
            <a:off x="15756264" y="8963998"/>
            <a:ext cx="2200694" cy="1045330"/>
          </a:xfrm>
          <a:custGeom>
            <a:avLst/>
            <a:gdLst/>
            <a:ahLst/>
            <a:cxnLst/>
            <a:rect l="l" t="t" r="r" b="b"/>
            <a:pathLst>
              <a:path w="2200694" h="1045330">
                <a:moveTo>
                  <a:pt x="0" y="0"/>
                </a:moveTo>
                <a:lnTo>
                  <a:pt x="2200695" y="0"/>
                </a:lnTo>
                <a:lnTo>
                  <a:pt x="2200695" y="1045330"/>
                </a:lnTo>
                <a:lnTo>
                  <a:pt x="0" y="10453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681386" y="226374"/>
            <a:ext cx="13826829" cy="1838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00"/>
              </a:lnSpc>
              <a:spcBef>
                <a:spcPct val="0"/>
              </a:spcBef>
            </a:pPr>
            <a:r>
              <a:rPr lang="en-US" sz="6000" spc="-60">
                <a:solidFill>
                  <a:srgbClr val="00426C"/>
                </a:solidFill>
                <a:latin typeface="Fira Sans Medium"/>
              </a:rPr>
              <a:t>Freins et atouts de la mise en place du livret d’accueil en FALC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893869" y="6494262"/>
            <a:ext cx="6383425" cy="5528076"/>
            <a:chOff x="0" y="0"/>
            <a:chExt cx="3619627" cy="313461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42C2CD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464335" y="9006206"/>
            <a:ext cx="3034530" cy="2627917"/>
            <a:chOff x="0" y="0"/>
            <a:chExt cx="3619627" cy="313461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426C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-1271668" y="8204927"/>
            <a:ext cx="2141618" cy="1854652"/>
            <a:chOff x="0" y="0"/>
            <a:chExt cx="3619627" cy="313461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F18E01"/>
            </a:solidFill>
          </p:spPr>
        </p:sp>
      </p:grpSp>
      <p:graphicFrame>
        <p:nvGraphicFramePr>
          <p:cNvPr id="8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3376750"/>
              </p:ext>
            </p:extLst>
          </p:nvPr>
        </p:nvGraphicFramePr>
        <p:xfrm>
          <a:off x="2714789" y="2069466"/>
          <a:ext cx="13832479" cy="6048375"/>
        </p:xfrm>
        <a:graphic>
          <a:graphicData uri="http://schemas.openxmlformats.org/drawingml/2006/table">
            <a:tbl>
              <a:tblPr/>
              <a:tblGrid>
                <a:gridCol w="6643350"/>
                <a:gridCol w="7189129"/>
              </a:tblGrid>
              <a:tr h="1724025">
                <a:tc>
                  <a:txBody>
                    <a:bodyPr/>
                    <a:lstStyle/>
                    <a:p>
                      <a:pPr algn="ctr">
                        <a:lnSpc>
                          <a:spcPts val="4619"/>
                        </a:lnSpc>
                        <a:defRPr/>
                      </a:pPr>
                      <a:r>
                        <a:rPr lang="en-US" sz="3299" dirty="0">
                          <a:solidFill>
                            <a:srgbClr val="FFFFFF"/>
                          </a:solidFill>
                          <a:latin typeface="Fira Sans Medium"/>
                        </a:rPr>
                        <a:t>DOCUMENTS TRADUITS EN FALC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B7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619"/>
                        </a:lnSpc>
                        <a:defRPr/>
                      </a:pPr>
                      <a:r>
                        <a:rPr lang="en-US" sz="3299" dirty="0">
                          <a:solidFill>
                            <a:srgbClr val="FFFFFF"/>
                          </a:solidFill>
                          <a:latin typeface="Fira Sans Medium"/>
                        </a:rPr>
                        <a:t>DOCUMENTS EN COURS DE TRADUCTION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AD"/>
                    </a:solidFill>
                  </a:tcPr>
                </a:tc>
              </a:tr>
              <a:tr h="1443990">
                <a:tc>
                  <a:txBody>
                    <a:bodyPr/>
                    <a:lstStyle/>
                    <a:p>
                      <a:pPr algn="ctr">
                        <a:lnSpc>
                          <a:spcPts val="3500"/>
                        </a:lnSpc>
                        <a:defRPr/>
                      </a:pPr>
                      <a:r>
                        <a:rPr lang="en-US" sz="2500" dirty="0" err="1">
                          <a:solidFill>
                            <a:srgbClr val="000000"/>
                          </a:solidFill>
                          <a:latin typeface="Fira Sans"/>
                        </a:rPr>
                        <a:t>Formulaire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latin typeface="Fira Sans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latin typeface="Fira Sans"/>
                        </a:rPr>
                        <a:t>désignation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latin typeface="Fira Sans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latin typeface="Fira Sans"/>
                        </a:rPr>
                        <a:t>personne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latin typeface="Fira Sans"/>
                        </a:rPr>
                        <a:t> de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latin typeface="Fira Sans"/>
                        </a:rPr>
                        <a:t>confiance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latin typeface="Fira Sans"/>
                        </a:rPr>
                        <a:t> 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40"/>
                        </a:lnSpc>
                        <a:defRPr/>
                      </a:pPr>
                      <a:r>
                        <a:rPr lang="en-US" sz="2600" dirty="0" err="1">
                          <a:solidFill>
                            <a:srgbClr val="000000"/>
                          </a:solidFill>
                          <a:latin typeface="Fira Sans"/>
                        </a:rPr>
                        <a:t>Consentement</a:t>
                      </a:r>
                      <a:r>
                        <a:rPr lang="en-US" sz="2600" dirty="0">
                          <a:solidFill>
                            <a:srgbClr val="000000"/>
                          </a:solidFill>
                          <a:latin typeface="Fira Sans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0000"/>
                          </a:solidFill>
                          <a:latin typeface="Fira Sans"/>
                        </a:rPr>
                        <a:t>examen</a:t>
                      </a:r>
                      <a:r>
                        <a:rPr lang="en-US" sz="2600" dirty="0">
                          <a:solidFill>
                            <a:srgbClr val="000000"/>
                          </a:solidFill>
                          <a:latin typeface="Fira Sans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0000"/>
                          </a:solidFill>
                          <a:latin typeface="Fira Sans"/>
                        </a:rPr>
                        <a:t>radiologie</a:t>
                      </a:r>
                      <a:r>
                        <a:rPr lang="en-US" sz="2600" dirty="0">
                          <a:solidFill>
                            <a:srgbClr val="000000"/>
                          </a:solidFill>
                          <a:latin typeface="Fira Sans"/>
                        </a:rPr>
                        <a:t> 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D6F6"/>
                    </a:solidFill>
                  </a:tcPr>
                </a:tc>
              </a:tr>
              <a:tr h="962025">
                <a:tc>
                  <a:txBody>
                    <a:bodyPr/>
                    <a:lstStyle/>
                    <a:p>
                      <a:pPr algn="ctr">
                        <a:lnSpc>
                          <a:spcPts val="3500"/>
                        </a:lnSpc>
                        <a:defRPr/>
                      </a:pPr>
                      <a:r>
                        <a:rPr lang="en-US" sz="2500" dirty="0">
                          <a:solidFill>
                            <a:srgbClr val="000000"/>
                          </a:solidFill>
                          <a:latin typeface="Fira Sans"/>
                        </a:rPr>
                        <a:t>Questionnaires de satisfaction 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00"/>
                        </a:lnSpc>
                        <a:defRPr/>
                      </a:pPr>
                      <a:r>
                        <a:rPr lang="en-US" sz="2500" dirty="0" err="1">
                          <a:solidFill>
                            <a:srgbClr val="000000"/>
                          </a:solidFill>
                          <a:latin typeface="Fira Sans"/>
                        </a:rPr>
                        <a:t>Consentement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latin typeface="Fira Sans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latin typeface="Fira Sans"/>
                        </a:rPr>
                        <a:t>anesthésie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D6F6"/>
                    </a:solidFill>
                  </a:tcPr>
                </a:tc>
              </a:tr>
              <a:tr h="962025">
                <a:tc>
                  <a:txBody>
                    <a:bodyPr/>
                    <a:lstStyle/>
                    <a:p>
                      <a:pPr algn="ctr">
                        <a:lnSpc>
                          <a:spcPts val="3500"/>
                        </a:lnSpc>
                        <a:defRPr/>
                      </a:pPr>
                      <a:r>
                        <a:rPr lang="en-US" sz="2500" dirty="0">
                          <a:solidFill>
                            <a:srgbClr val="000000"/>
                          </a:solidFill>
                          <a:latin typeface="Fira Sans"/>
                        </a:rPr>
                        <a:t>Information sur la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latin typeface="Fira Sans"/>
                        </a:rPr>
                        <a:t>douleur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00"/>
                        </a:lnSpc>
                        <a:defRPr/>
                      </a:pPr>
                      <a:r>
                        <a:rPr lang="en-US" sz="2500" dirty="0" err="1">
                          <a:solidFill>
                            <a:srgbClr val="000000"/>
                          </a:solidFill>
                          <a:latin typeface="Fira Sans"/>
                        </a:rPr>
                        <a:t>Consentement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latin typeface="Fira Sans"/>
                        </a:rPr>
                        <a:t> endoscopie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D6F6"/>
                    </a:solidFill>
                  </a:tcPr>
                </a:tc>
              </a:tr>
              <a:tr h="956310">
                <a:tc>
                  <a:txBody>
                    <a:bodyPr/>
                    <a:lstStyle/>
                    <a:p>
                      <a:pPr algn="ctr">
                        <a:lnSpc>
                          <a:spcPts val="3500"/>
                        </a:lnSpc>
                        <a:defRPr/>
                      </a:pPr>
                      <a:r>
                        <a:rPr lang="en-US" sz="2500" dirty="0" err="1">
                          <a:solidFill>
                            <a:srgbClr val="000000"/>
                          </a:solidFill>
                          <a:latin typeface="Fira Sans"/>
                        </a:rPr>
                        <a:t>Livret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latin typeface="Fira Sans"/>
                        </a:rPr>
                        <a:t> accueil 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3500"/>
                        </a:lnSpc>
                        <a:defRPr/>
                      </a:pPr>
                      <a:r>
                        <a:rPr lang="en-US" sz="2500" kern="1200" dirty="0" err="1" smtClean="0">
                          <a:solidFill>
                            <a:srgbClr val="000000"/>
                          </a:solidFill>
                          <a:latin typeface="Fira Sans"/>
                          <a:ea typeface="+mn-ea"/>
                          <a:cs typeface="+mn-cs"/>
                        </a:rPr>
                        <a:t>Formulaire</a:t>
                      </a:r>
                      <a:r>
                        <a:rPr lang="en-US" sz="2500" kern="1200" dirty="0" smtClean="0">
                          <a:solidFill>
                            <a:srgbClr val="000000"/>
                          </a:solidFill>
                          <a:latin typeface="Fira Sans"/>
                          <a:ea typeface="+mn-ea"/>
                          <a:cs typeface="+mn-cs"/>
                        </a:rPr>
                        <a:t> de </a:t>
                      </a:r>
                      <a:r>
                        <a:rPr lang="en-US" sz="2500" kern="1200" dirty="0" err="1" smtClean="0">
                          <a:solidFill>
                            <a:srgbClr val="000000"/>
                          </a:solidFill>
                          <a:latin typeface="Fira Sans"/>
                          <a:ea typeface="+mn-ea"/>
                          <a:cs typeface="+mn-cs"/>
                        </a:rPr>
                        <a:t>demande</a:t>
                      </a:r>
                      <a:r>
                        <a:rPr lang="en-US" sz="2500" kern="1200" dirty="0" smtClean="0">
                          <a:solidFill>
                            <a:srgbClr val="000000"/>
                          </a:solidFill>
                          <a:latin typeface="Fira Sans"/>
                          <a:ea typeface="+mn-ea"/>
                          <a:cs typeface="+mn-cs"/>
                        </a:rPr>
                        <a:t> de dossier </a:t>
                      </a:r>
                      <a:r>
                        <a:rPr lang="en-US" sz="2500" kern="1200" dirty="0" err="1" smtClean="0">
                          <a:solidFill>
                            <a:srgbClr val="000000"/>
                          </a:solidFill>
                          <a:latin typeface="Fira Sans"/>
                          <a:ea typeface="+mn-ea"/>
                          <a:cs typeface="+mn-cs"/>
                        </a:rPr>
                        <a:t>médical</a:t>
                      </a:r>
                      <a:endParaRPr lang="en-US" sz="2500" kern="1200" dirty="0">
                        <a:solidFill>
                          <a:srgbClr val="000000"/>
                        </a:solidFill>
                        <a:latin typeface="Fira Sans"/>
                        <a:ea typeface="+mn-ea"/>
                        <a:cs typeface="+mn-cs"/>
                      </a:endParaRPr>
                    </a:p>
                  </a:txBody>
                  <a:tcPr marL="190500" marR="190500" marT="190500" marB="190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D6F6"/>
                    </a:solidFill>
                  </a:tcPr>
                </a:tc>
              </a:tr>
            </a:tbl>
          </a:graphicData>
        </a:graphic>
      </p:graphicFrame>
      <p:sp>
        <p:nvSpPr>
          <p:cNvPr id="9" name="Freeform 9"/>
          <p:cNvSpPr/>
          <p:nvPr/>
        </p:nvSpPr>
        <p:spPr>
          <a:xfrm>
            <a:off x="15288940" y="9466571"/>
            <a:ext cx="2846915" cy="754432"/>
          </a:xfrm>
          <a:custGeom>
            <a:avLst/>
            <a:gdLst/>
            <a:ahLst/>
            <a:cxnLst/>
            <a:rect l="l" t="t" r="r" b="b"/>
            <a:pathLst>
              <a:path w="2846915" h="754432">
                <a:moveTo>
                  <a:pt x="0" y="0"/>
                </a:moveTo>
                <a:lnTo>
                  <a:pt x="2846915" y="0"/>
                </a:lnTo>
                <a:lnTo>
                  <a:pt x="2846915" y="754432"/>
                </a:lnTo>
                <a:lnTo>
                  <a:pt x="0" y="7544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5533297" y="266700"/>
            <a:ext cx="2358201" cy="1096563"/>
          </a:xfrm>
          <a:custGeom>
            <a:avLst/>
            <a:gdLst/>
            <a:ahLst/>
            <a:cxnLst/>
            <a:rect l="l" t="t" r="r" b="b"/>
            <a:pathLst>
              <a:path w="2358201" h="1096563">
                <a:moveTo>
                  <a:pt x="0" y="0"/>
                </a:moveTo>
                <a:lnTo>
                  <a:pt x="2358201" y="0"/>
                </a:lnTo>
                <a:lnTo>
                  <a:pt x="2358201" y="1096563"/>
                </a:lnTo>
                <a:lnTo>
                  <a:pt x="0" y="10965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219075" y="257175"/>
            <a:ext cx="14766361" cy="923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200"/>
              </a:lnSpc>
              <a:spcBef>
                <a:spcPct val="0"/>
              </a:spcBef>
            </a:pPr>
            <a:r>
              <a:rPr lang="en-US" sz="6000" spc="-60">
                <a:solidFill>
                  <a:srgbClr val="00426C"/>
                </a:solidFill>
                <a:latin typeface="Fira Sans Medium"/>
              </a:rPr>
              <a:t>S</a:t>
            </a:r>
            <a:r>
              <a:rPr lang="en-US" sz="6000" u="none" strike="noStrike" spc="-60">
                <a:solidFill>
                  <a:srgbClr val="00426C"/>
                </a:solidFill>
                <a:latin typeface="Fira Sans Medium"/>
              </a:rPr>
              <a:t>uite du projet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440</Words>
  <Application>Microsoft Office PowerPoint</Application>
  <PresentationFormat>Personnalisé</PresentationFormat>
  <Paragraphs>96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9" baseType="lpstr">
      <vt:lpstr>Arial</vt:lpstr>
      <vt:lpstr>Fira Sans Bold</vt:lpstr>
      <vt:lpstr>Calibri</vt:lpstr>
      <vt:lpstr>Fira Sans</vt:lpstr>
      <vt:lpstr>Fira Sans Light</vt:lpstr>
      <vt:lpstr>Open Sans Bold</vt:lpstr>
      <vt:lpstr>Fira Sans Medium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Livret d’accueil en Facile A Lire et à Comprendre</dc:title>
  <dc:creator>Marie Vuylsteker</dc:creator>
  <cp:lastModifiedBy>Marie Vuylsteker</cp:lastModifiedBy>
  <cp:revision>6</cp:revision>
  <cp:lastPrinted>2024-03-11T12:15:08Z</cp:lastPrinted>
  <dcterms:created xsi:type="dcterms:W3CDTF">2006-08-16T00:00:00Z</dcterms:created>
  <dcterms:modified xsi:type="dcterms:W3CDTF">2024-03-12T09:00:42Z</dcterms:modified>
  <dc:identifier>DAF947geaoM</dc:identifier>
</cp:coreProperties>
</file>