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571" r:id="rId3"/>
    <p:sldId id="465" r:id="rId4"/>
    <p:sldId id="563" r:id="rId5"/>
    <p:sldId id="564" r:id="rId6"/>
    <p:sldId id="565" r:id="rId7"/>
    <p:sldId id="566" r:id="rId8"/>
    <p:sldId id="567" r:id="rId9"/>
    <p:sldId id="568" r:id="rId10"/>
    <p:sldId id="569" r:id="rId11"/>
    <p:sldId id="570" r:id="rId12"/>
    <p:sldId id="580" r:id="rId13"/>
    <p:sldId id="576" r:id="rId14"/>
    <p:sldId id="590" r:id="rId15"/>
    <p:sldId id="573" r:id="rId16"/>
    <p:sldId id="581" r:id="rId17"/>
    <p:sldId id="582" r:id="rId18"/>
    <p:sldId id="584" r:id="rId19"/>
    <p:sldId id="585" r:id="rId20"/>
    <p:sldId id="586" r:id="rId21"/>
    <p:sldId id="587" r:id="rId22"/>
    <p:sldId id="583" r:id="rId23"/>
    <p:sldId id="588" r:id="rId24"/>
    <p:sldId id="574" r:id="rId25"/>
    <p:sldId id="342" r:id="rId2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ëlle VIDAL" initials="NV" lastIdx="2" clrIdx="0">
    <p:extLst>
      <p:ext uri="{19B8F6BF-5375-455C-9EA6-DF929625EA0E}">
        <p15:presenceInfo xmlns:p15="http://schemas.microsoft.com/office/powerpoint/2012/main" userId="S::nvidal@rsqr-hdf.com::d6778cfc-dd19-4452-9d07-f2c76221c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037"/>
    <a:srgbClr val="008AC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095" autoAdjust="0"/>
  </p:normalViewPr>
  <p:slideViewPr>
    <p:cSldViewPr snapToGrid="0">
      <p:cViewPr varScale="1">
        <p:scale>
          <a:sx n="105" d="100"/>
          <a:sy n="105" d="100"/>
        </p:scale>
        <p:origin x="150" y="228"/>
      </p:cViewPr>
      <p:guideLst>
        <p:guide orient="horz" pos="2160"/>
        <p:guide pos="3840"/>
      </p:guideLst>
    </p:cSldViewPr>
  </p:slideViewPr>
  <p:notesTextViewPr>
    <p:cViewPr>
      <p:scale>
        <a:sx n="3" d="2"/>
        <a:sy n="3" d="2"/>
      </p:scale>
      <p:origin x="0" y="0"/>
    </p:cViewPr>
  </p:notesTextViewPr>
  <p:sorterViewPr>
    <p:cViewPr>
      <p:scale>
        <a:sx n="100" d="100"/>
        <a:sy n="100" d="100"/>
      </p:scale>
      <p:origin x="0" y="-13416"/>
    </p:cViewPr>
  </p:sorter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7B521-C168-4D82-9E75-19DF03E7F4D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EEF55CBB-135E-41A3-AC81-90222C9D7A8C}">
      <dgm:prSet phldrT="[Texte]"/>
      <dgm:spPr/>
      <dgm:t>
        <a:bodyPr/>
        <a:lstStyle/>
        <a:p>
          <a:r>
            <a:rPr lang="fr-FR" dirty="0"/>
            <a:t>Autonomie</a:t>
          </a:r>
        </a:p>
      </dgm:t>
    </dgm:pt>
    <dgm:pt modelId="{5A283642-0729-4B51-8476-DB42527411B3}" type="parTrans" cxnId="{5089796D-658D-421A-A9EF-C1664822788E}">
      <dgm:prSet/>
      <dgm:spPr/>
      <dgm:t>
        <a:bodyPr/>
        <a:lstStyle/>
        <a:p>
          <a:endParaRPr lang="fr-FR"/>
        </a:p>
      </dgm:t>
    </dgm:pt>
    <dgm:pt modelId="{8D54C87E-8C9B-4957-92DA-47916E55757B}" type="sibTrans" cxnId="{5089796D-658D-421A-A9EF-C1664822788E}">
      <dgm:prSet/>
      <dgm:spPr/>
      <dgm:t>
        <a:bodyPr/>
        <a:lstStyle/>
        <a:p>
          <a:endParaRPr lang="fr-FR"/>
        </a:p>
      </dgm:t>
    </dgm:pt>
    <dgm:pt modelId="{49457E55-0E80-4984-B808-32031E896490}">
      <dgm:prSet phldrT="[Texte]"/>
      <dgm:spPr/>
      <dgm:t>
        <a:bodyPr/>
        <a:lstStyle/>
        <a:p>
          <a:r>
            <a:rPr lang="fr-FR" dirty="0"/>
            <a:t>Structure adaptée</a:t>
          </a:r>
        </a:p>
      </dgm:t>
    </dgm:pt>
    <dgm:pt modelId="{7021D73E-EC6A-4EEC-B9FC-B2D7E3FAD469}" type="parTrans" cxnId="{45578288-BAF0-467C-A08E-03E0B958F70F}">
      <dgm:prSet/>
      <dgm:spPr/>
      <dgm:t>
        <a:bodyPr/>
        <a:lstStyle/>
        <a:p>
          <a:endParaRPr lang="fr-FR"/>
        </a:p>
      </dgm:t>
    </dgm:pt>
    <dgm:pt modelId="{59C4DBC8-0033-4A6A-9A9E-EE3A1F44533D}" type="sibTrans" cxnId="{45578288-BAF0-467C-A08E-03E0B958F70F}">
      <dgm:prSet/>
      <dgm:spPr/>
      <dgm:t>
        <a:bodyPr/>
        <a:lstStyle/>
        <a:p>
          <a:endParaRPr lang="fr-FR"/>
        </a:p>
      </dgm:t>
    </dgm:pt>
    <dgm:pt modelId="{00F9A616-05A8-4C44-93A2-4E1681CE11A7}">
      <dgm:prSet phldrT="[Texte]"/>
      <dgm:spPr/>
      <dgm:t>
        <a:bodyPr/>
        <a:lstStyle/>
        <a:p>
          <a:r>
            <a:rPr lang="fr-FR" dirty="0"/>
            <a:t>Recueil des besoins</a:t>
          </a:r>
        </a:p>
      </dgm:t>
    </dgm:pt>
    <dgm:pt modelId="{21AFED47-3E4F-4493-966A-1409D5BF78E5}" type="parTrans" cxnId="{8D519B52-6957-4235-8647-53223490F087}">
      <dgm:prSet/>
      <dgm:spPr/>
      <dgm:t>
        <a:bodyPr/>
        <a:lstStyle/>
        <a:p>
          <a:endParaRPr lang="fr-FR"/>
        </a:p>
      </dgm:t>
    </dgm:pt>
    <dgm:pt modelId="{FCA038B5-6B9D-47E1-A345-7B1D2F05615E}" type="sibTrans" cxnId="{8D519B52-6957-4235-8647-53223490F087}">
      <dgm:prSet/>
      <dgm:spPr/>
      <dgm:t>
        <a:bodyPr/>
        <a:lstStyle/>
        <a:p>
          <a:endParaRPr lang="fr-FR"/>
        </a:p>
      </dgm:t>
    </dgm:pt>
    <dgm:pt modelId="{61D1C238-39F0-486D-A961-D3E5E06C5154}">
      <dgm:prSet phldrT="[Texte]"/>
      <dgm:spPr/>
      <dgm:t>
        <a:bodyPr/>
        <a:lstStyle/>
        <a:p>
          <a:r>
            <a:rPr lang="fr-FR" dirty="0"/>
            <a:t>Expertise patient</a:t>
          </a:r>
        </a:p>
      </dgm:t>
    </dgm:pt>
    <dgm:pt modelId="{C9580A3C-2521-4141-A069-DD976A5E265B}" type="parTrans" cxnId="{C97EB27C-FA28-4D21-8B5E-690FEF751AEF}">
      <dgm:prSet/>
      <dgm:spPr/>
      <dgm:t>
        <a:bodyPr/>
        <a:lstStyle/>
        <a:p>
          <a:endParaRPr lang="fr-FR"/>
        </a:p>
      </dgm:t>
    </dgm:pt>
    <dgm:pt modelId="{C2A6BAE7-63B3-43B6-924A-613B66319FB1}" type="sibTrans" cxnId="{C97EB27C-FA28-4D21-8B5E-690FEF751AEF}">
      <dgm:prSet/>
      <dgm:spPr/>
      <dgm:t>
        <a:bodyPr/>
        <a:lstStyle/>
        <a:p>
          <a:endParaRPr lang="fr-FR"/>
        </a:p>
      </dgm:t>
    </dgm:pt>
    <dgm:pt modelId="{85BD9A51-067A-4B83-9BB3-7BEC9F2D70BD}">
      <dgm:prSet phldrT="[Texte]"/>
      <dgm:spPr/>
      <dgm:t>
        <a:bodyPr/>
        <a:lstStyle/>
        <a:p>
          <a:r>
            <a:rPr lang="fr-FR" dirty="0"/>
            <a:t>Evaluation des aptitudes du patient</a:t>
          </a:r>
        </a:p>
      </dgm:t>
    </dgm:pt>
    <dgm:pt modelId="{E2F39B2A-15B5-4B5F-A794-47ACDFE7C610}" type="parTrans" cxnId="{B20620EE-CD05-4BFE-A711-8BA7292CBAA9}">
      <dgm:prSet/>
      <dgm:spPr/>
      <dgm:t>
        <a:bodyPr/>
        <a:lstStyle/>
        <a:p>
          <a:endParaRPr lang="fr-FR"/>
        </a:p>
      </dgm:t>
    </dgm:pt>
    <dgm:pt modelId="{7BAD5E76-3E1B-4D9C-AA1E-BF2B6F57C287}" type="sibTrans" cxnId="{B20620EE-CD05-4BFE-A711-8BA7292CBAA9}">
      <dgm:prSet/>
      <dgm:spPr/>
      <dgm:t>
        <a:bodyPr/>
        <a:lstStyle/>
        <a:p>
          <a:endParaRPr lang="fr-FR"/>
        </a:p>
      </dgm:t>
    </dgm:pt>
    <dgm:pt modelId="{DAD8536F-5555-4C50-9BC9-93B3C494225B}" type="pres">
      <dgm:prSet presAssocID="{A237B521-C168-4D82-9E75-19DF03E7F4DC}" presName="Name0" presStyleCnt="0">
        <dgm:presLayoutVars>
          <dgm:chMax val="1"/>
          <dgm:dir/>
          <dgm:animLvl val="ctr"/>
          <dgm:resizeHandles val="exact"/>
        </dgm:presLayoutVars>
      </dgm:prSet>
      <dgm:spPr/>
    </dgm:pt>
    <dgm:pt modelId="{946FAE05-0BF6-4DA9-A69A-9A5994088455}" type="pres">
      <dgm:prSet presAssocID="{EEF55CBB-135E-41A3-AC81-90222C9D7A8C}" presName="centerShape" presStyleLbl="node0" presStyleIdx="0" presStyleCnt="1"/>
      <dgm:spPr/>
    </dgm:pt>
    <dgm:pt modelId="{A888EF64-3C4B-4B7E-AB4B-B0FCDA01AC29}" type="pres">
      <dgm:prSet presAssocID="{49457E55-0E80-4984-B808-32031E896490}" presName="node" presStyleLbl="node1" presStyleIdx="0" presStyleCnt="4">
        <dgm:presLayoutVars>
          <dgm:bulletEnabled val="1"/>
        </dgm:presLayoutVars>
      </dgm:prSet>
      <dgm:spPr/>
    </dgm:pt>
    <dgm:pt modelId="{B764C503-6A2C-49FD-B5CB-6E6DB1389511}" type="pres">
      <dgm:prSet presAssocID="{49457E55-0E80-4984-B808-32031E896490}" presName="dummy" presStyleCnt="0"/>
      <dgm:spPr/>
    </dgm:pt>
    <dgm:pt modelId="{2AA4FBF3-2755-4246-AB85-04D102FB9123}" type="pres">
      <dgm:prSet presAssocID="{59C4DBC8-0033-4A6A-9A9E-EE3A1F44533D}" presName="sibTrans" presStyleLbl="sibTrans2D1" presStyleIdx="0" presStyleCnt="4"/>
      <dgm:spPr/>
    </dgm:pt>
    <dgm:pt modelId="{35A26137-F4A6-49B8-A92C-7D04170B04A4}" type="pres">
      <dgm:prSet presAssocID="{00F9A616-05A8-4C44-93A2-4E1681CE11A7}" presName="node" presStyleLbl="node1" presStyleIdx="1" presStyleCnt="4">
        <dgm:presLayoutVars>
          <dgm:bulletEnabled val="1"/>
        </dgm:presLayoutVars>
      </dgm:prSet>
      <dgm:spPr/>
    </dgm:pt>
    <dgm:pt modelId="{D85A56D6-49A2-4576-94D0-37617CC190A7}" type="pres">
      <dgm:prSet presAssocID="{00F9A616-05A8-4C44-93A2-4E1681CE11A7}" presName="dummy" presStyleCnt="0"/>
      <dgm:spPr/>
    </dgm:pt>
    <dgm:pt modelId="{EB478492-6F90-4D8F-B1BB-B8AD0137BD30}" type="pres">
      <dgm:prSet presAssocID="{FCA038B5-6B9D-47E1-A345-7B1D2F05615E}" presName="sibTrans" presStyleLbl="sibTrans2D1" presStyleIdx="1" presStyleCnt="4"/>
      <dgm:spPr/>
    </dgm:pt>
    <dgm:pt modelId="{AD0BCC2B-E0D1-4305-B7EC-94E45CE70730}" type="pres">
      <dgm:prSet presAssocID="{61D1C238-39F0-486D-A961-D3E5E06C5154}" presName="node" presStyleLbl="node1" presStyleIdx="2" presStyleCnt="4">
        <dgm:presLayoutVars>
          <dgm:bulletEnabled val="1"/>
        </dgm:presLayoutVars>
      </dgm:prSet>
      <dgm:spPr/>
    </dgm:pt>
    <dgm:pt modelId="{F100C6D5-C446-4E20-91CA-7E0A76C74AA2}" type="pres">
      <dgm:prSet presAssocID="{61D1C238-39F0-486D-A961-D3E5E06C5154}" presName="dummy" presStyleCnt="0"/>
      <dgm:spPr/>
    </dgm:pt>
    <dgm:pt modelId="{2F995B6E-6C20-4BB9-B7B8-25C65A7908D3}" type="pres">
      <dgm:prSet presAssocID="{C2A6BAE7-63B3-43B6-924A-613B66319FB1}" presName="sibTrans" presStyleLbl="sibTrans2D1" presStyleIdx="2" presStyleCnt="4"/>
      <dgm:spPr/>
    </dgm:pt>
    <dgm:pt modelId="{E6E08772-BAA0-4B0A-A7EC-2014951E87A9}" type="pres">
      <dgm:prSet presAssocID="{85BD9A51-067A-4B83-9BB3-7BEC9F2D70BD}" presName="node" presStyleLbl="node1" presStyleIdx="3" presStyleCnt="4">
        <dgm:presLayoutVars>
          <dgm:bulletEnabled val="1"/>
        </dgm:presLayoutVars>
      </dgm:prSet>
      <dgm:spPr/>
    </dgm:pt>
    <dgm:pt modelId="{D0D93441-E402-419C-BFC2-4C63EB8CFCC7}" type="pres">
      <dgm:prSet presAssocID="{85BD9A51-067A-4B83-9BB3-7BEC9F2D70BD}" presName="dummy" presStyleCnt="0"/>
      <dgm:spPr/>
    </dgm:pt>
    <dgm:pt modelId="{541BA0F1-8340-447D-BFEE-5993D2B32E80}" type="pres">
      <dgm:prSet presAssocID="{7BAD5E76-3E1B-4D9C-AA1E-BF2B6F57C287}" presName="sibTrans" presStyleLbl="sibTrans2D1" presStyleIdx="3" presStyleCnt="4"/>
      <dgm:spPr/>
    </dgm:pt>
  </dgm:ptLst>
  <dgm:cxnLst>
    <dgm:cxn modelId="{F6E50C01-7FE3-4D46-8339-D313E571085A}" type="presOf" srcId="{EEF55CBB-135E-41A3-AC81-90222C9D7A8C}" destId="{946FAE05-0BF6-4DA9-A69A-9A5994088455}" srcOrd="0" destOrd="0" presId="urn:microsoft.com/office/officeart/2005/8/layout/radial6"/>
    <dgm:cxn modelId="{2BA90F29-CF6A-4CD3-A768-8EB327887A08}" type="presOf" srcId="{85BD9A51-067A-4B83-9BB3-7BEC9F2D70BD}" destId="{E6E08772-BAA0-4B0A-A7EC-2014951E87A9}" srcOrd="0" destOrd="0" presId="urn:microsoft.com/office/officeart/2005/8/layout/radial6"/>
    <dgm:cxn modelId="{05918C35-61A9-4AE1-9F16-06EA226B4B42}" type="presOf" srcId="{49457E55-0E80-4984-B808-32031E896490}" destId="{A888EF64-3C4B-4B7E-AB4B-B0FCDA01AC29}" srcOrd="0" destOrd="0" presId="urn:microsoft.com/office/officeart/2005/8/layout/radial6"/>
    <dgm:cxn modelId="{5089796D-658D-421A-A9EF-C1664822788E}" srcId="{A237B521-C168-4D82-9E75-19DF03E7F4DC}" destId="{EEF55CBB-135E-41A3-AC81-90222C9D7A8C}" srcOrd="0" destOrd="0" parTransId="{5A283642-0729-4B51-8476-DB42527411B3}" sibTransId="{8D54C87E-8C9B-4957-92DA-47916E55757B}"/>
    <dgm:cxn modelId="{8D519B52-6957-4235-8647-53223490F087}" srcId="{EEF55CBB-135E-41A3-AC81-90222C9D7A8C}" destId="{00F9A616-05A8-4C44-93A2-4E1681CE11A7}" srcOrd="1" destOrd="0" parTransId="{21AFED47-3E4F-4493-966A-1409D5BF78E5}" sibTransId="{FCA038B5-6B9D-47E1-A345-7B1D2F05615E}"/>
    <dgm:cxn modelId="{939E0454-1E18-4A4E-AE25-541979CF0E1C}" type="presOf" srcId="{7BAD5E76-3E1B-4D9C-AA1E-BF2B6F57C287}" destId="{541BA0F1-8340-447D-BFEE-5993D2B32E80}" srcOrd="0" destOrd="0" presId="urn:microsoft.com/office/officeart/2005/8/layout/radial6"/>
    <dgm:cxn modelId="{EB244877-33C6-4E7A-9448-21B0F4C7BAC5}" type="presOf" srcId="{59C4DBC8-0033-4A6A-9A9E-EE3A1F44533D}" destId="{2AA4FBF3-2755-4246-AB85-04D102FB9123}" srcOrd="0" destOrd="0" presId="urn:microsoft.com/office/officeart/2005/8/layout/radial6"/>
    <dgm:cxn modelId="{C97EB27C-FA28-4D21-8B5E-690FEF751AEF}" srcId="{EEF55CBB-135E-41A3-AC81-90222C9D7A8C}" destId="{61D1C238-39F0-486D-A961-D3E5E06C5154}" srcOrd="2" destOrd="0" parTransId="{C9580A3C-2521-4141-A069-DD976A5E265B}" sibTransId="{C2A6BAE7-63B3-43B6-924A-613B66319FB1}"/>
    <dgm:cxn modelId="{0F7F5E7D-0F1F-4179-90C4-AEDADC41CDA7}" type="presOf" srcId="{A237B521-C168-4D82-9E75-19DF03E7F4DC}" destId="{DAD8536F-5555-4C50-9BC9-93B3C494225B}" srcOrd="0" destOrd="0" presId="urn:microsoft.com/office/officeart/2005/8/layout/radial6"/>
    <dgm:cxn modelId="{45578288-BAF0-467C-A08E-03E0B958F70F}" srcId="{EEF55CBB-135E-41A3-AC81-90222C9D7A8C}" destId="{49457E55-0E80-4984-B808-32031E896490}" srcOrd="0" destOrd="0" parTransId="{7021D73E-EC6A-4EEC-B9FC-B2D7E3FAD469}" sibTransId="{59C4DBC8-0033-4A6A-9A9E-EE3A1F44533D}"/>
    <dgm:cxn modelId="{DA4123AE-33CC-464D-9608-105B0B5507AE}" type="presOf" srcId="{C2A6BAE7-63B3-43B6-924A-613B66319FB1}" destId="{2F995B6E-6C20-4BB9-B7B8-25C65A7908D3}" srcOrd="0" destOrd="0" presId="urn:microsoft.com/office/officeart/2005/8/layout/radial6"/>
    <dgm:cxn modelId="{B20620EE-CD05-4BFE-A711-8BA7292CBAA9}" srcId="{EEF55CBB-135E-41A3-AC81-90222C9D7A8C}" destId="{85BD9A51-067A-4B83-9BB3-7BEC9F2D70BD}" srcOrd="3" destOrd="0" parTransId="{E2F39B2A-15B5-4B5F-A794-47ACDFE7C610}" sibTransId="{7BAD5E76-3E1B-4D9C-AA1E-BF2B6F57C287}"/>
    <dgm:cxn modelId="{AF8C2BF1-3EE4-49BC-ABD6-12562FA2CD88}" type="presOf" srcId="{00F9A616-05A8-4C44-93A2-4E1681CE11A7}" destId="{35A26137-F4A6-49B8-A92C-7D04170B04A4}" srcOrd="0" destOrd="0" presId="urn:microsoft.com/office/officeart/2005/8/layout/radial6"/>
    <dgm:cxn modelId="{F5EA64F8-9280-43C9-8757-A07D10A8EC34}" type="presOf" srcId="{61D1C238-39F0-486D-A961-D3E5E06C5154}" destId="{AD0BCC2B-E0D1-4305-B7EC-94E45CE70730}" srcOrd="0" destOrd="0" presId="urn:microsoft.com/office/officeart/2005/8/layout/radial6"/>
    <dgm:cxn modelId="{692497FC-2C40-460B-A64F-FF97EFA57CE7}" type="presOf" srcId="{FCA038B5-6B9D-47E1-A345-7B1D2F05615E}" destId="{EB478492-6F90-4D8F-B1BB-B8AD0137BD30}" srcOrd="0" destOrd="0" presId="urn:microsoft.com/office/officeart/2005/8/layout/radial6"/>
    <dgm:cxn modelId="{4E4624F4-78F9-4595-A8D4-F87C7B5D1B6D}" type="presParOf" srcId="{DAD8536F-5555-4C50-9BC9-93B3C494225B}" destId="{946FAE05-0BF6-4DA9-A69A-9A5994088455}" srcOrd="0" destOrd="0" presId="urn:microsoft.com/office/officeart/2005/8/layout/radial6"/>
    <dgm:cxn modelId="{398E9205-D899-4E75-BD23-6A2D678C313B}" type="presParOf" srcId="{DAD8536F-5555-4C50-9BC9-93B3C494225B}" destId="{A888EF64-3C4B-4B7E-AB4B-B0FCDA01AC29}" srcOrd="1" destOrd="0" presId="urn:microsoft.com/office/officeart/2005/8/layout/radial6"/>
    <dgm:cxn modelId="{9327946D-86AA-4F31-B8E4-3A85A0EE2E97}" type="presParOf" srcId="{DAD8536F-5555-4C50-9BC9-93B3C494225B}" destId="{B764C503-6A2C-49FD-B5CB-6E6DB1389511}" srcOrd="2" destOrd="0" presId="urn:microsoft.com/office/officeart/2005/8/layout/radial6"/>
    <dgm:cxn modelId="{31087E36-4E96-496F-B22B-BF1B51071950}" type="presParOf" srcId="{DAD8536F-5555-4C50-9BC9-93B3C494225B}" destId="{2AA4FBF3-2755-4246-AB85-04D102FB9123}" srcOrd="3" destOrd="0" presId="urn:microsoft.com/office/officeart/2005/8/layout/radial6"/>
    <dgm:cxn modelId="{8B460C93-7E1A-4054-8DDB-E6612E56D4D1}" type="presParOf" srcId="{DAD8536F-5555-4C50-9BC9-93B3C494225B}" destId="{35A26137-F4A6-49B8-A92C-7D04170B04A4}" srcOrd="4" destOrd="0" presId="urn:microsoft.com/office/officeart/2005/8/layout/radial6"/>
    <dgm:cxn modelId="{8947C7F7-1F4F-4CE6-A66F-AA76688D2670}" type="presParOf" srcId="{DAD8536F-5555-4C50-9BC9-93B3C494225B}" destId="{D85A56D6-49A2-4576-94D0-37617CC190A7}" srcOrd="5" destOrd="0" presId="urn:microsoft.com/office/officeart/2005/8/layout/radial6"/>
    <dgm:cxn modelId="{7438CE1B-9C29-42DF-886F-D4A0958D1681}" type="presParOf" srcId="{DAD8536F-5555-4C50-9BC9-93B3C494225B}" destId="{EB478492-6F90-4D8F-B1BB-B8AD0137BD30}" srcOrd="6" destOrd="0" presId="urn:microsoft.com/office/officeart/2005/8/layout/radial6"/>
    <dgm:cxn modelId="{D88BA606-3818-4164-84C4-176B6FD5765F}" type="presParOf" srcId="{DAD8536F-5555-4C50-9BC9-93B3C494225B}" destId="{AD0BCC2B-E0D1-4305-B7EC-94E45CE70730}" srcOrd="7" destOrd="0" presId="urn:microsoft.com/office/officeart/2005/8/layout/radial6"/>
    <dgm:cxn modelId="{3833E7D8-D570-4F69-959A-742E5A24E1A5}" type="presParOf" srcId="{DAD8536F-5555-4C50-9BC9-93B3C494225B}" destId="{F100C6D5-C446-4E20-91CA-7E0A76C74AA2}" srcOrd="8" destOrd="0" presId="urn:microsoft.com/office/officeart/2005/8/layout/radial6"/>
    <dgm:cxn modelId="{55DE7839-E4CE-4950-8F2A-F5BBE7F2DD4A}" type="presParOf" srcId="{DAD8536F-5555-4C50-9BC9-93B3C494225B}" destId="{2F995B6E-6C20-4BB9-B7B8-25C65A7908D3}" srcOrd="9" destOrd="0" presId="urn:microsoft.com/office/officeart/2005/8/layout/radial6"/>
    <dgm:cxn modelId="{92424A39-2AF8-476F-AA18-799F8D358343}" type="presParOf" srcId="{DAD8536F-5555-4C50-9BC9-93B3C494225B}" destId="{E6E08772-BAA0-4B0A-A7EC-2014951E87A9}" srcOrd="10" destOrd="0" presId="urn:microsoft.com/office/officeart/2005/8/layout/radial6"/>
    <dgm:cxn modelId="{FDD640B2-ADBA-40B6-AC95-FB4BD6AA2247}" type="presParOf" srcId="{DAD8536F-5555-4C50-9BC9-93B3C494225B}" destId="{D0D93441-E402-419C-BFC2-4C63EB8CFCC7}" srcOrd="11" destOrd="0" presId="urn:microsoft.com/office/officeart/2005/8/layout/radial6"/>
    <dgm:cxn modelId="{545504A5-AC67-46B1-B54E-C489FEE9BFCC}" type="presParOf" srcId="{DAD8536F-5555-4C50-9BC9-93B3C494225B}" destId="{541BA0F1-8340-447D-BFEE-5993D2B32E8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BA0F1-8340-447D-BFEE-5993D2B32E80}">
      <dsp:nvSpPr>
        <dsp:cNvPr id="0" name=""/>
        <dsp:cNvSpPr/>
      </dsp:nvSpPr>
      <dsp:spPr>
        <a:xfrm>
          <a:off x="2236533" y="547237"/>
          <a:ext cx="3652723" cy="3652723"/>
        </a:xfrm>
        <a:prstGeom prst="blockArc">
          <a:avLst>
            <a:gd name="adj1" fmla="val 10800000"/>
            <a:gd name="adj2" fmla="val 1620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995B6E-6C20-4BB9-B7B8-25C65A7908D3}">
      <dsp:nvSpPr>
        <dsp:cNvPr id="0" name=""/>
        <dsp:cNvSpPr/>
      </dsp:nvSpPr>
      <dsp:spPr>
        <a:xfrm>
          <a:off x="2236533" y="547237"/>
          <a:ext cx="3652723" cy="3652723"/>
        </a:xfrm>
        <a:prstGeom prst="blockArc">
          <a:avLst>
            <a:gd name="adj1" fmla="val 5400000"/>
            <a:gd name="adj2" fmla="val 108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478492-6F90-4D8F-B1BB-B8AD0137BD30}">
      <dsp:nvSpPr>
        <dsp:cNvPr id="0" name=""/>
        <dsp:cNvSpPr/>
      </dsp:nvSpPr>
      <dsp:spPr>
        <a:xfrm>
          <a:off x="2236533" y="547237"/>
          <a:ext cx="3652723" cy="3652723"/>
        </a:xfrm>
        <a:prstGeom prst="blockArc">
          <a:avLst>
            <a:gd name="adj1" fmla="val 0"/>
            <a:gd name="adj2" fmla="val 54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A4FBF3-2755-4246-AB85-04D102FB9123}">
      <dsp:nvSpPr>
        <dsp:cNvPr id="0" name=""/>
        <dsp:cNvSpPr/>
      </dsp:nvSpPr>
      <dsp:spPr>
        <a:xfrm>
          <a:off x="2236533" y="547237"/>
          <a:ext cx="3652723" cy="3652723"/>
        </a:xfrm>
        <a:prstGeom prst="blockArc">
          <a:avLst>
            <a:gd name="adj1" fmla="val 16200000"/>
            <a:gd name="adj2" fmla="val 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6FAE05-0BF6-4DA9-A69A-9A5994088455}">
      <dsp:nvSpPr>
        <dsp:cNvPr id="0" name=""/>
        <dsp:cNvSpPr/>
      </dsp:nvSpPr>
      <dsp:spPr>
        <a:xfrm>
          <a:off x="3221749" y="1532453"/>
          <a:ext cx="1682292" cy="16822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t>Autonomie</a:t>
          </a:r>
        </a:p>
      </dsp:txBody>
      <dsp:txXfrm>
        <a:off x="3468115" y="1778819"/>
        <a:ext cx="1189560" cy="1189560"/>
      </dsp:txXfrm>
    </dsp:sp>
    <dsp:sp modelId="{A888EF64-3C4B-4B7E-AB4B-B0FCDA01AC29}">
      <dsp:nvSpPr>
        <dsp:cNvPr id="0" name=""/>
        <dsp:cNvSpPr/>
      </dsp:nvSpPr>
      <dsp:spPr>
        <a:xfrm>
          <a:off x="3474093" y="829"/>
          <a:ext cx="1177604" cy="11776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Structure adaptée</a:t>
          </a:r>
        </a:p>
      </dsp:txBody>
      <dsp:txXfrm>
        <a:off x="3646549" y="173285"/>
        <a:ext cx="832692" cy="832692"/>
      </dsp:txXfrm>
    </dsp:sp>
    <dsp:sp modelId="{35A26137-F4A6-49B8-A92C-7D04170B04A4}">
      <dsp:nvSpPr>
        <dsp:cNvPr id="0" name=""/>
        <dsp:cNvSpPr/>
      </dsp:nvSpPr>
      <dsp:spPr>
        <a:xfrm>
          <a:off x="5258060" y="1784797"/>
          <a:ext cx="1177604" cy="117760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Recueil des besoins</a:t>
          </a:r>
        </a:p>
      </dsp:txBody>
      <dsp:txXfrm>
        <a:off x="5430516" y="1957253"/>
        <a:ext cx="832692" cy="832692"/>
      </dsp:txXfrm>
    </dsp:sp>
    <dsp:sp modelId="{AD0BCC2B-E0D1-4305-B7EC-94E45CE70730}">
      <dsp:nvSpPr>
        <dsp:cNvPr id="0" name=""/>
        <dsp:cNvSpPr/>
      </dsp:nvSpPr>
      <dsp:spPr>
        <a:xfrm>
          <a:off x="3474093" y="3568764"/>
          <a:ext cx="1177604" cy="117760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Expertise patient</a:t>
          </a:r>
        </a:p>
      </dsp:txBody>
      <dsp:txXfrm>
        <a:off x="3646549" y="3741220"/>
        <a:ext cx="832692" cy="832692"/>
      </dsp:txXfrm>
    </dsp:sp>
    <dsp:sp modelId="{E6E08772-BAA0-4B0A-A7EC-2014951E87A9}">
      <dsp:nvSpPr>
        <dsp:cNvPr id="0" name=""/>
        <dsp:cNvSpPr/>
      </dsp:nvSpPr>
      <dsp:spPr>
        <a:xfrm>
          <a:off x="1690125" y="1784797"/>
          <a:ext cx="1177604" cy="117760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Evaluation des aptitudes du patient</a:t>
          </a:r>
        </a:p>
      </dsp:txBody>
      <dsp:txXfrm>
        <a:off x="1862581" y="1957253"/>
        <a:ext cx="832692" cy="83269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73AB85B-09F8-4F38-BAAD-22408E7AE403}" type="datetimeFigureOut">
              <a:rPr lang="fr-FR" smtClean="0"/>
              <a:t>07/03/2024</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EE63C01-9F9F-486C-9B48-381820A6A842}" type="slidenum">
              <a:rPr lang="fr-FR" smtClean="0"/>
              <a:t>‹N°›</a:t>
            </a:fld>
            <a:endParaRPr lang="fr-FR"/>
          </a:p>
        </p:txBody>
      </p:sp>
    </p:spTree>
    <p:extLst>
      <p:ext uri="{BB962C8B-B14F-4D97-AF65-F5344CB8AC3E}">
        <p14:creationId xmlns:p14="http://schemas.microsoft.com/office/powerpoint/2010/main" val="4172229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40CE4ED-1BC6-4F2E-8DB8-21711D292D6E}" type="datetimeFigureOut">
              <a:rPr lang="fr-FR" smtClean="0"/>
              <a:t>07/03/2024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B6075EA-B266-430D-B211-45FFB3E5EF39}" type="slidenum">
              <a:rPr lang="fr-FR" smtClean="0"/>
              <a:t>‹N°›</a:t>
            </a:fld>
            <a:endParaRPr lang="fr-FR"/>
          </a:p>
        </p:txBody>
      </p:sp>
    </p:spTree>
    <p:extLst>
      <p:ext uri="{BB962C8B-B14F-4D97-AF65-F5344CB8AC3E}">
        <p14:creationId xmlns:p14="http://schemas.microsoft.com/office/powerpoint/2010/main" val="147226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B6075EA-B266-430D-B211-45FFB3E5EF39}" type="slidenum">
              <a:rPr lang="fr-FR" smtClean="0"/>
              <a:t>1</a:t>
            </a:fld>
            <a:endParaRPr lang="fr-FR"/>
          </a:p>
        </p:txBody>
      </p:sp>
    </p:spTree>
    <p:extLst>
      <p:ext uri="{BB962C8B-B14F-4D97-AF65-F5344CB8AC3E}">
        <p14:creationId xmlns:p14="http://schemas.microsoft.com/office/powerpoint/2010/main" val="773502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927637" y="295836"/>
            <a:ext cx="5624432" cy="6938052"/>
          </a:xfrm>
          <a:prstGeom prst="rect">
            <a:avLst/>
          </a:prstGeom>
        </p:spPr>
      </p:pic>
      <p:sp>
        <p:nvSpPr>
          <p:cNvPr id="2" name="Titre 1"/>
          <p:cNvSpPr>
            <a:spLocks noGrp="1"/>
          </p:cNvSpPr>
          <p:nvPr>
            <p:ph type="ctrTitle" hasCustomPrompt="1"/>
          </p:nvPr>
        </p:nvSpPr>
        <p:spPr>
          <a:xfrm>
            <a:off x="457475" y="2781407"/>
            <a:ext cx="8638400" cy="1783282"/>
          </a:xfrm>
          <a:prstGeom prst="rect">
            <a:avLst/>
          </a:prstGeom>
          <a:solidFill>
            <a:schemeClr val="accent1"/>
          </a:solidFill>
        </p:spPr>
        <p:txBody>
          <a:bodyPr anchor="b"/>
          <a:lstStyle>
            <a:lvl1pPr algn="ctr">
              <a:defRPr sz="6000" baseline="0">
                <a:solidFill>
                  <a:schemeClr val="bg1"/>
                </a:solidFill>
              </a:defRPr>
            </a:lvl1pPr>
          </a:lstStyle>
          <a:p>
            <a:r>
              <a:rPr lang="fr-FR" dirty="0"/>
              <a:t>MODIFIEZ LE STYLE DU TITRE</a:t>
            </a:r>
          </a:p>
        </p:txBody>
      </p:sp>
      <p:sp>
        <p:nvSpPr>
          <p:cNvPr id="3" name="Sous-titre 2"/>
          <p:cNvSpPr>
            <a:spLocks noGrp="1"/>
          </p:cNvSpPr>
          <p:nvPr>
            <p:ph type="subTitle" idx="1"/>
          </p:nvPr>
        </p:nvSpPr>
        <p:spPr>
          <a:xfrm>
            <a:off x="457348" y="4550634"/>
            <a:ext cx="7585689" cy="608119"/>
          </a:xfrm>
          <a:prstGeom prst="rect">
            <a:avLst/>
          </a:prstGeom>
          <a:solidFill>
            <a:schemeClr val="accent2"/>
          </a:solidFill>
        </p:spPr>
        <p:txBody>
          <a:bodyPr/>
          <a:lstStyle>
            <a:lvl1pPr marL="0" indent="0" algn="ctr">
              <a:buNone/>
              <a:defRPr sz="2800">
                <a:ln>
                  <a:noFill/>
                </a:ln>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4" name="Image 3" descr="Une image contenant texte&#10;&#10;Description générée automatiquement">
            <a:extLst>
              <a:ext uri="{FF2B5EF4-FFF2-40B4-BE49-F238E27FC236}">
                <a16:creationId xmlns:a16="http://schemas.microsoft.com/office/drawing/2014/main" id="{979807DA-9C15-FBD6-BCA8-1D53029CEDC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9186" y="279578"/>
            <a:ext cx="2158064" cy="1450585"/>
          </a:xfrm>
          <a:prstGeom prst="rect">
            <a:avLst/>
          </a:prstGeom>
        </p:spPr>
      </p:pic>
      <p:pic>
        <p:nvPicPr>
          <p:cNvPr id="7" name="Image 6" descr="Une image contenant texte, Police, logo, Graphique&#10;&#10;Description générée automatiquement">
            <a:extLst>
              <a:ext uri="{FF2B5EF4-FFF2-40B4-BE49-F238E27FC236}">
                <a16:creationId xmlns:a16="http://schemas.microsoft.com/office/drawing/2014/main" id="{61EB966C-09FD-D7F3-6FDE-8A14695779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5778" y="264582"/>
            <a:ext cx="2283408" cy="1327469"/>
          </a:xfrm>
          <a:prstGeom prst="rect">
            <a:avLst/>
          </a:prstGeom>
        </p:spPr>
      </p:pic>
    </p:spTree>
    <p:extLst>
      <p:ext uri="{BB962C8B-B14F-4D97-AF65-F5344CB8AC3E}">
        <p14:creationId xmlns:p14="http://schemas.microsoft.com/office/powerpoint/2010/main" val="30452074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9_Vide">
    <p:spTree>
      <p:nvGrpSpPr>
        <p:cNvPr id="1" name=""/>
        <p:cNvGrpSpPr/>
        <p:nvPr/>
      </p:nvGrpSpPr>
      <p:grpSpPr>
        <a:xfrm>
          <a:off x="0" y="0"/>
          <a:ext cx="0" cy="0"/>
          <a:chOff x="0" y="0"/>
          <a:chExt cx="0" cy="0"/>
        </a:xfrm>
      </p:grpSpPr>
      <p:sp>
        <p:nvSpPr>
          <p:cNvPr id="7" name="Espace réservé du contenu 6"/>
          <p:cNvSpPr>
            <a:spLocks noGrp="1"/>
          </p:cNvSpPr>
          <p:nvPr>
            <p:ph sz="quarter" idx="10"/>
          </p:nvPr>
        </p:nvSpPr>
        <p:spPr>
          <a:xfrm>
            <a:off x="954158" y="715617"/>
            <a:ext cx="6573079" cy="4837044"/>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p:cNvSpPr>
            <a:spLocks noGrp="1"/>
          </p:cNvSpPr>
          <p:nvPr>
            <p:ph type="dt" sz="half" idx="11"/>
          </p:nvPr>
        </p:nvSpPr>
        <p:spPr>
          <a:xfrm>
            <a:off x="838200" y="6356352"/>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4589BA34-6AEA-493C-83E2-730D17753201}" type="datetime1">
              <a:rPr lang="fr-FR" smtClean="0"/>
              <a:t>07/03/2024</a:t>
            </a:fld>
            <a:endParaRPr lang="fr-FR" dirty="0"/>
          </a:p>
        </p:txBody>
      </p:sp>
    </p:spTree>
    <p:extLst>
      <p:ext uri="{BB962C8B-B14F-4D97-AF65-F5344CB8AC3E}">
        <p14:creationId xmlns:p14="http://schemas.microsoft.com/office/powerpoint/2010/main" val="151001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 Titre section">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639747" y="100178"/>
            <a:ext cx="5643588" cy="6961157"/>
          </a:xfrm>
          <a:prstGeom prst="rect">
            <a:avLst/>
          </a:prstGeom>
        </p:spPr>
      </p:pic>
      <p:sp>
        <p:nvSpPr>
          <p:cNvPr id="2" name="Titre 1"/>
          <p:cNvSpPr>
            <a:spLocks noGrp="1"/>
          </p:cNvSpPr>
          <p:nvPr>
            <p:ph type="title" hasCustomPrompt="1"/>
          </p:nvPr>
        </p:nvSpPr>
        <p:spPr>
          <a:xfrm>
            <a:off x="485005" y="2310756"/>
            <a:ext cx="7977807" cy="1405114"/>
          </a:xfrm>
          <a:prstGeom prst="rect">
            <a:avLst/>
          </a:prstGeom>
          <a:solidFill>
            <a:schemeClr val="accent1"/>
          </a:solidFill>
          <a:ln>
            <a:noFill/>
          </a:ln>
        </p:spPr>
        <p:txBody>
          <a:bodyPr/>
          <a:lstStyle>
            <a:lvl1pPr>
              <a:defRPr u="none">
                <a:solidFill>
                  <a:schemeClr val="bg1"/>
                </a:solidFill>
              </a:defRPr>
            </a:lvl1pPr>
          </a:lstStyle>
          <a:p>
            <a:r>
              <a:rPr lang="fr-FR" dirty="0"/>
              <a:t>MODIFIEZ LE STYLE DE LA </a:t>
            </a:r>
            <a:r>
              <a:rPr lang="fr-FR" dirty="0" err="1"/>
              <a:t>SOUS-partie</a:t>
            </a:r>
            <a:endParaRPr lang="fr-FR" dirty="0"/>
          </a:p>
        </p:txBody>
      </p:sp>
      <p:sp>
        <p:nvSpPr>
          <p:cNvPr id="9" name="Espace réservé du texte 8"/>
          <p:cNvSpPr>
            <a:spLocks noGrp="1"/>
          </p:cNvSpPr>
          <p:nvPr>
            <p:ph type="body" sz="quarter" idx="10"/>
          </p:nvPr>
        </p:nvSpPr>
        <p:spPr>
          <a:xfrm>
            <a:off x="485005" y="3710590"/>
            <a:ext cx="7977807" cy="1202068"/>
          </a:xfrm>
          <a:prstGeom prst="rect">
            <a:avLst/>
          </a:prstGeom>
          <a:ln w="15875">
            <a:solidFill>
              <a:schemeClr val="accent6"/>
            </a:solidFill>
          </a:ln>
        </p:spPr>
        <p:txBody>
          <a:bodyPr/>
          <a:lstStyle>
            <a:lvl1pPr algn="l">
              <a:defRPr>
                <a:solidFill>
                  <a:schemeClr val="accent2"/>
                </a:solidFill>
              </a:defRPr>
            </a:lvl1pPr>
            <a:lvl2pPr algn="l">
              <a:defRPr/>
            </a:lvl2pPr>
            <a:lvl3pPr algn="l">
              <a:defRPr>
                <a:solidFill>
                  <a:schemeClr val="accent1"/>
                </a:solidFill>
              </a:defRPr>
            </a:lvl3pPr>
            <a:lvl4pPr algn="l">
              <a:defRPr>
                <a:solidFill>
                  <a:schemeClr val="accent2"/>
                </a:solidFill>
              </a:defRPr>
            </a:lvl4pPr>
            <a:lvl5pPr algn="l">
              <a:defRPr/>
            </a:lvl5pPr>
          </a:lstStyle>
          <a:p>
            <a:pPr lvl="0"/>
            <a:r>
              <a:rPr lang="fr-FR" dirty="0"/>
              <a:t>Modifiez les styles du texte du masque</a:t>
            </a:r>
          </a:p>
        </p:txBody>
      </p:sp>
      <p:pic>
        <p:nvPicPr>
          <p:cNvPr id="3" name="Image 2" descr="Une image contenant texte&#10;&#10;Description générée automatiquement">
            <a:extLst>
              <a:ext uri="{FF2B5EF4-FFF2-40B4-BE49-F238E27FC236}">
                <a16:creationId xmlns:a16="http://schemas.microsoft.com/office/drawing/2014/main" id="{647026EA-764A-4665-D067-9FA1E18A16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1518" y="184569"/>
            <a:ext cx="1694482" cy="1138979"/>
          </a:xfrm>
          <a:prstGeom prst="rect">
            <a:avLst/>
          </a:prstGeom>
        </p:spPr>
      </p:pic>
      <p:pic>
        <p:nvPicPr>
          <p:cNvPr id="7" name="Image 6" descr="Une image contenant texte, Police, logo, Graphique&#10;&#10;Description générée automatiquement">
            <a:extLst>
              <a:ext uri="{FF2B5EF4-FFF2-40B4-BE49-F238E27FC236}">
                <a16:creationId xmlns:a16="http://schemas.microsoft.com/office/drawing/2014/main" id="{C20C36F0-E400-D156-A427-19879B05BE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393" y="0"/>
            <a:ext cx="2283408" cy="1327469"/>
          </a:xfrm>
          <a:prstGeom prst="rect">
            <a:avLst/>
          </a:prstGeom>
        </p:spPr>
      </p:pic>
    </p:spTree>
    <p:extLst>
      <p:ext uri="{BB962C8B-B14F-4D97-AF65-F5344CB8AC3E}">
        <p14:creationId xmlns:p14="http://schemas.microsoft.com/office/powerpoint/2010/main" val="36718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170111"/>
            <a:ext cx="10515600" cy="645659"/>
          </a:xfrm>
          <a:ln>
            <a:noFill/>
          </a:ln>
        </p:spPr>
        <p:txBody>
          <a:bodyPr>
            <a:normAutofit/>
          </a:bodyPr>
          <a:lstStyle>
            <a:lvl1pPr>
              <a:defRPr sz="3600"/>
            </a:lvl1pPr>
          </a:lstStyle>
          <a:p>
            <a:r>
              <a:rPr lang="fr-FR" dirty="0"/>
              <a:t>MODIFIEZ LE STYLE DU TITRE</a:t>
            </a:r>
          </a:p>
        </p:txBody>
      </p:sp>
      <p:sp>
        <p:nvSpPr>
          <p:cNvPr id="3" name="Espace réservé du contenu 2"/>
          <p:cNvSpPr>
            <a:spLocks noGrp="1"/>
          </p:cNvSpPr>
          <p:nvPr>
            <p:ph sz="half" idx="1"/>
          </p:nvPr>
        </p:nvSpPr>
        <p:spPr>
          <a:xfrm>
            <a:off x="838200" y="1519518"/>
            <a:ext cx="5181600" cy="4531658"/>
          </a:xfrm>
        </p:spPr>
        <p:txBody>
          <a:bodyPr/>
          <a:lstStyle>
            <a:lvl1pPr>
              <a:defRPr>
                <a:ln>
                  <a:noFill/>
                </a:ln>
              </a:defRPr>
            </a:lvl1pPr>
            <a:lvl2pPr>
              <a:defRPr>
                <a:ln>
                  <a:noFill/>
                </a:ln>
              </a:defRPr>
            </a:lvl2pPr>
            <a:lvl3pPr>
              <a:defRPr>
                <a:ln>
                  <a:noFill/>
                </a:ln>
              </a:defRPr>
            </a:lvl3pPr>
            <a:lvl4pPr>
              <a:defRPr>
                <a:ln>
                  <a:noFill/>
                </a:ln>
              </a:defRPr>
            </a:lvl4pPr>
            <a:lvl5pPr>
              <a:defRPr>
                <a:ln>
                  <a:noFill/>
                </a:ln>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095999" y="1506074"/>
            <a:ext cx="5181600" cy="4545102"/>
          </a:xfrm>
        </p:spPr>
        <p:txBody>
          <a:bodyPr/>
          <a:lstStyle>
            <a:lvl1pPr>
              <a:defRPr>
                <a:ln>
                  <a:noFill/>
                </a:ln>
              </a:defRPr>
            </a:lvl1pPr>
            <a:lvl2pPr>
              <a:defRPr>
                <a:ln>
                  <a:noFill/>
                </a:ln>
              </a:defRPr>
            </a:lvl2pPr>
            <a:lvl3pPr>
              <a:defRPr>
                <a:ln>
                  <a:noFill/>
                </a:ln>
              </a:defRPr>
            </a:lvl3pPr>
            <a:lvl4pPr>
              <a:defRPr>
                <a:ln>
                  <a:noFill/>
                </a:ln>
              </a:defRPr>
            </a:lvl4pPr>
            <a:lvl5pPr>
              <a:defRPr>
                <a:ln>
                  <a:noFill/>
                </a:ln>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10"/>
          </p:nvPr>
        </p:nvSpPr>
        <p:spPr>
          <a:xfrm>
            <a:off x="838200" y="6356358"/>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F90748B7-683A-4D46-BB9D-7F4AC9E67280}" type="datetimeFigureOut">
              <a:rPr lang="fr-FR" smtClean="0"/>
              <a:pPr/>
              <a:t>07/03/2024</a:t>
            </a:fld>
            <a:endParaRPr lang="fr-FR" dirty="0"/>
          </a:p>
        </p:txBody>
      </p:sp>
    </p:spTree>
    <p:extLst>
      <p:ext uri="{BB962C8B-B14F-4D97-AF65-F5344CB8AC3E}">
        <p14:creationId xmlns:p14="http://schemas.microsoft.com/office/powerpoint/2010/main" val="342509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71601" y="252110"/>
            <a:ext cx="9983791" cy="736531"/>
          </a:xfrm>
        </p:spPr>
        <p:txBody>
          <a:bodyPr>
            <a:normAutofit/>
          </a:bodyPr>
          <a:lstStyle>
            <a:lvl1pPr>
              <a:defRPr sz="3600"/>
            </a:lvl1pPr>
          </a:lstStyle>
          <a:p>
            <a:r>
              <a:rPr lang="fr-FR" dirty="0"/>
              <a:t>MODIFIEZ LE STYLE DU TITRE</a:t>
            </a:r>
          </a:p>
        </p:txBody>
      </p:sp>
      <p:sp>
        <p:nvSpPr>
          <p:cNvPr id="3" name="Espace réservé du texte 2"/>
          <p:cNvSpPr>
            <a:spLocks noGrp="1"/>
          </p:cNvSpPr>
          <p:nvPr>
            <p:ph type="body" idx="1"/>
          </p:nvPr>
        </p:nvSpPr>
        <p:spPr>
          <a:xfrm>
            <a:off x="839789" y="1108318"/>
            <a:ext cx="5157787" cy="823912"/>
          </a:xfrm>
        </p:spPr>
        <p:txBody>
          <a:bodyPr anchor="b"/>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838200" y="2078419"/>
            <a:ext cx="5159375" cy="396329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3" y="1108318"/>
            <a:ext cx="5183188" cy="823912"/>
          </a:xfrm>
        </p:spPr>
        <p:txBody>
          <a:bodyPr anchor="b"/>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6172203" y="2078419"/>
            <a:ext cx="5183188" cy="396329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e la date 3"/>
          <p:cNvSpPr>
            <a:spLocks noGrp="1"/>
          </p:cNvSpPr>
          <p:nvPr>
            <p:ph type="dt" sz="half" idx="10"/>
          </p:nvPr>
        </p:nvSpPr>
        <p:spPr>
          <a:xfrm>
            <a:off x="838200" y="6356358"/>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F90748B7-683A-4D46-BB9D-7F4AC9E67280}" type="datetimeFigureOut">
              <a:rPr lang="fr-FR" smtClean="0"/>
              <a:pPr/>
              <a:t>07/03/2024</a:t>
            </a:fld>
            <a:endParaRPr lang="fr-FR" dirty="0"/>
          </a:p>
        </p:txBody>
      </p:sp>
    </p:spTree>
    <p:extLst>
      <p:ext uri="{BB962C8B-B14F-4D97-AF65-F5344CB8AC3E}">
        <p14:creationId xmlns:p14="http://schemas.microsoft.com/office/powerpoint/2010/main" val="22725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7" name="Espace réservé du contenu 6"/>
          <p:cNvSpPr>
            <a:spLocks noGrp="1"/>
          </p:cNvSpPr>
          <p:nvPr>
            <p:ph sz="quarter" idx="10"/>
          </p:nvPr>
        </p:nvSpPr>
        <p:spPr>
          <a:xfrm>
            <a:off x="806244" y="1186264"/>
            <a:ext cx="6573079" cy="4837044"/>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p:cNvSpPr>
            <a:spLocks noGrp="1"/>
          </p:cNvSpPr>
          <p:nvPr>
            <p:ph type="dt" sz="half" idx="11"/>
          </p:nvPr>
        </p:nvSpPr>
        <p:spPr>
          <a:xfrm>
            <a:off x="838200" y="6356358"/>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F90748B7-683A-4D46-BB9D-7F4AC9E67280}" type="datetimeFigureOut">
              <a:rPr lang="fr-FR" smtClean="0"/>
              <a:pPr/>
              <a:t>07/03/2024</a:t>
            </a:fld>
            <a:endParaRPr lang="fr-FR" dirty="0"/>
          </a:p>
        </p:txBody>
      </p:sp>
      <p:sp>
        <p:nvSpPr>
          <p:cNvPr id="4" name="Titre 1"/>
          <p:cNvSpPr>
            <a:spLocks noGrp="1"/>
          </p:cNvSpPr>
          <p:nvPr>
            <p:ph type="title" hasCustomPrompt="1"/>
          </p:nvPr>
        </p:nvSpPr>
        <p:spPr>
          <a:xfrm>
            <a:off x="1371601" y="252110"/>
            <a:ext cx="9983791" cy="736531"/>
          </a:xfrm>
        </p:spPr>
        <p:txBody>
          <a:bodyPr>
            <a:normAutofit/>
          </a:bodyPr>
          <a:lstStyle>
            <a:lvl1pPr>
              <a:defRPr sz="3600"/>
            </a:lvl1pPr>
          </a:lstStyle>
          <a:p>
            <a:r>
              <a:rPr lang="fr-FR" dirty="0"/>
              <a:t>MODIFIEZ LE STYLE DU TITRE</a:t>
            </a:r>
          </a:p>
        </p:txBody>
      </p:sp>
    </p:spTree>
    <p:extLst>
      <p:ext uri="{BB962C8B-B14F-4D97-AF65-F5344CB8AC3E}">
        <p14:creationId xmlns:p14="http://schemas.microsoft.com/office/powerpoint/2010/main" val="169029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8205" y="1290920"/>
            <a:ext cx="3933825" cy="1008529"/>
          </a:xfrm>
        </p:spPr>
        <p:txBody>
          <a:bodyPr anchor="b"/>
          <a:lstStyle>
            <a:lvl1pPr>
              <a:defRPr sz="3200"/>
            </a:lvl1pPr>
          </a:lstStyle>
          <a:p>
            <a:r>
              <a:rPr lang="fr-FR" dirty="0"/>
              <a:t>Modifiez le style du titre</a:t>
            </a:r>
          </a:p>
        </p:txBody>
      </p:sp>
      <p:sp>
        <p:nvSpPr>
          <p:cNvPr id="3" name="Espace réservé du contenu 2"/>
          <p:cNvSpPr>
            <a:spLocks noGrp="1"/>
          </p:cNvSpPr>
          <p:nvPr>
            <p:ph idx="1"/>
          </p:nvPr>
        </p:nvSpPr>
        <p:spPr>
          <a:xfrm>
            <a:off x="5183188" y="13101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26342" y="229944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5" name="Espace réservé de la date 3"/>
          <p:cNvSpPr>
            <a:spLocks noGrp="1"/>
          </p:cNvSpPr>
          <p:nvPr>
            <p:ph type="dt" sz="half" idx="10"/>
          </p:nvPr>
        </p:nvSpPr>
        <p:spPr>
          <a:xfrm>
            <a:off x="838200" y="6356358"/>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F90748B7-683A-4D46-BB9D-7F4AC9E67280}" type="datetimeFigureOut">
              <a:rPr lang="fr-FR" smtClean="0"/>
              <a:pPr/>
              <a:t>07/03/2024</a:t>
            </a:fld>
            <a:endParaRPr lang="fr-FR" dirty="0"/>
          </a:p>
        </p:txBody>
      </p:sp>
      <p:sp>
        <p:nvSpPr>
          <p:cNvPr id="6" name="Titre 1"/>
          <p:cNvSpPr txBox="1">
            <a:spLocks/>
          </p:cNvSpPr>
          <p:nvPr userDrawn="1"/>
        </p:nvSpPr>
        <p:spPr>
          <a:xfrm>
            <a:off x="1371601" y="252110"/>
            <a:ext cx="9983791" cy="736531"/>
          </a:xfrm>
          <a:prstGeom prst="rect">
            <a:avLst/>
          </a:prstGeom>
          <a:noFill/>
          <a:ln w="19050" cmpd="sng">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b="1" u="none" kern="1200" cap="all" baseline="0">
                <a:ln>
                  <a:noFill/>
                </a:ln>
                <a:solidFill>
                  <a:schemeClr val="accent1"/>
                </a:solidFill>
                <a:latin typeface="Calibri" panose="020F0502020204030204" pitchFamily="34" charset="0"/>
                <a:ea typeface="+mj-ea"/>
                <a:cs typeface="Calibri" panose="020F050202020403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96511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9788" y="1323607"/>
            <a:ext cx="3932237" cy="1069975"/>
          </a:xfrm>
        </p:spPr>
        <p:txBody>
          <a:bodyPr anchor="b"/>
          <a:lstStyle>
            <a:lvl1pPr>
              <a:defRPr sz="3200"/>
            </a:lvl1pPr>
          </a:lstStyle>
          <a:p>
            <a:r>
              <a:rPr lang="fr-FR" dirty="0"/>
              <a:t>MODIFIEZ LE STYLE DU TITRE</a:t>
            </a:r>
          </a:p>
        </p:txBody>
      </p:sp>
      <p:sp>
        <p:nvSpPr>
          <p:cNvPr id="3" name="Espace réservé pour une image  2"/>
          <p:cNvSpPr>
            <a:spLocks noGrp="1"/>
          </p:cNvSpPr>
          <p:nvPr>
            <p:ph type="pic" idx="1"/>
          </p:nvPr>
        </p:nvSpPr>
        <p:spPr>
          <a:xfrm>
            <a:off x="5183188" y="132360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39357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5" name="Espace réservé de la date 3"/>
          <p:cNvSpPr>
            <a:spLocks noGrp="1"/>
          </p:cNvSpPr>
          <p:nvPr>
            <p:ph type="dt" sz="half" idx="10"/>
          </p:nvPr>
        </p:nvSpPr>
        <p:spPr>
          <a:xfrm>
            <a:off x="838200" y="6356358"/>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F90748B7-683A-4D46-BB9D-7F4AC9E67280}" type="datetimeFigureOut">
              <a:rPr lang="fr-FR" smtClean="0"/>
              <a:pPr/>
              <a:t>07/03/2024</a:t>
            </a:fld>
            <a:endParaRPr lang="fr-FR" dirty="0"/>
          </a:p>
        </p:txBody>
      </p:sp>
      <p:sp>
        <p:nvSpPr>
          <p:cNvPr id="6" name="Titre 1"/>
          <p:cNvSpPr txBox="1">
            <a:spLocks/>
          </p:cNvSpPr>
          <p:nvPr userDrawn="1"/>
        </p:nvSpPr>
        <p:spPr>
          <a:xfrm>
            <a:off x="1371601" y="252110"/>
            <a:ext cx="9983791" cy="736531"/>
          </a:xfrm>
          <a:prstGeom prst="rect">
            <a:avLst/>
          </a:prstGeom>
          <a:noFill/>
          <a:ln w="19050" cmpd="sng">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b="1" u="none" kern="1200" cap="all" baseline="0">
                <a:ln>
                  <a:noFill/>
                </a:ln>
                <a:solidFill>
                  <a:schemeClr val="accent1"/>
                </a:solidFill>
                <a:latin typeface="Calibri" panose="020F0502020204030204" pitchFamily="34" charset="0"/>
                <a:ea typeface="+mj-ea"/>
                <a:cs typeface="Calibri" panose="020F050202020403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11027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apo titre +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58153" y="172671"/>
            <a:ext cx="10166195" cy="742121"/>
          </a:xfrm>
          <a:ln w="19050">
            <a:noFill/>
          </a:ln>
        </p:spPr>
        <p:txBody>
          <a:bodyPr>
            <a:normAutofit/>
          </a:bodyPr>
          <a:lstStyle>
            <a:lvl1pPr>
              <a:defRPr sz="3600" u="none"/>
            </a:lvl1pPr>
          </a:lstStyle>
          <a:p>
            <a:r>
              <a:rPr lang="fr-FR" dirty="0"/>
              <a:t>MODIFIEZ LE STYLE DU TITRE</a:t>
            </a:r>
          </a:p>
        </p:txBody>
      </p:sp>
      <p:sp>
        <p:nvSpPr>
          <p:cNvPr id="4" name="Espace réservé du contenu 6"/>
          <p:cNvSpPr>
            <a:spLocks noGrp="1"/>
          </p:cNvSpPr>
          <p:nvPr>
            <p:ph sz="quarter" idx="10"/>
          </p:nvPr>
        </p:nvSpPr>
        <p:spPr>
          <a:xfrm>
            <a:off x="667662" y="1426817"/>
            <a:ext cx="10856687" cy="4117640"/>
          </a:xfrm>
          <a:ln>
            <a:noFill/>
          </a:ln>
        </p:spPr>
        <p:txBody>
          <a:bodyPr/>
          <a:lstStyle>
            <a:lvl1pPr>
              <a:defRPr>
                <a:solidFill>
                  <a:schemeClr val="accent1"/>
                </a:solidFill>
              </a:defRPr>
            </a:lvl1pPr>
            <a:lvl3pPr>
              <a:defRPr>
                <a:solidFill>
                  <a:schemeClr val="accent2"/>
                </a:solidFill>
              </a:defRPr>
            </a:lvl3pPr>
          </a:lstStyle>
          <a:p>
            <a:pPr lvl="0"/>
            <a:r>
              <a:rPr lang="fr-FR" dirty="0"/>
              <a:t>Modifiez les styles du texte du masque</a:t>
            </a:r>
          </a:p>
          <a:p>
            <a:pPr lvl="1"/>
            <a:r>
              <a:rPr lang="fr-FR" dirty="0"/>
              <a:t>Deuxième niveau</a:t>
            </a:r>
          </a:p>
          <a:p>
            <a:pPr lvl="2"/>
            <a:r>
              <a:rPr lang="fr-FR" dirty="0"/>
              <a:t>Troisième niveau</a:t>
            </a:r>
          </a:p>
        </p:txBody>
      </p:sp>
      <p:sp>
        <p:nvSpPr>
          <p:cNvPr id="5" name="Espace réservé de la date 3"/>
          <p:cNvSpPr>
            <a:spLocks noGrp="1"/>
          </p:cNvSpPr>
          <p:nvPr>
            <p:ph type="dt" sz="half" idx="11"/>
          </p:nvPr>
        </p:nvSpPr>
        <p:spPr>
          <a:xfrm>
            <a:off x="838200" y="6356358"/>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F90748B7-683A-4D46-BB9D-7F4AC9E67280}" type="datetimeFigureOut">
              <a:rPr lang="fr-FR" smtClean="0"/>
              <a:pPr/>
              <a:t>07/03/2024</a:t>
            </a:fld>
            <a:endParaRPr lang="fr-FR" dirty="0"/>
          </a:p>
        </p:txBody>
      </p:sp>
    </p:spTree>
    <p:extLst>
      <p:ext uri="{BB962C8B-B14F-4D97-AF65-F5344CB8AC3E}">
        <p14:creationId xmlns:p14="http://schemas.microsoft.com/office/powerpoint/2010/main" val="372739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0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699170-99C6-4031-8BEE-E53501651A9B}" type="datetimeFigureOut">
              <a:rPr lang="fr-FR" smtClean="0"/>
              <a:t>07/03/2024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319998B-8005-40EF-9390-E5ABF6D807A6}" type="slidenum">
              <a:rPr lang="fr-FR" smtClean="0"/>
              <a:t>‹N°›</a:t>
            </a:fld>
            <a:endParaRPr lang="fr-FR"/>
          </a:p>
        </p:txBody>
      </p:sp>
    </p:spTree>
    <p:extLst>
      <p:ext uri="{BB962C8B-B14F-4D97-AF65-F5344CB8AC3E}">
        <p14:creationId xmlns:p14="http://schemas.microsoft.com/office/powerpoint/2010/main" val="428514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78132"/>
            <a:ext cx="10515600" cy="730182"/>
          </a:xfrm>
          <a:prstGeom prst="rect">
            <a:avLst/>
          </a:prstGeom>
          <a:noFill/>
          <a:ln w="19050" cmpd="sng">
            <a:noFill/>
          </a:ln>
        </p:spPr>
        <p:txBody>
          <a:bodyPr vert="horz" lIns="91440" tIns="45720" rIns="91440" bIns="45720" rtlCol="0" anchor="ctr">
            <a:normAutofit/>
          </a:bodyPr>
          <a:lstStyle/>
          <a:p>
            <a:endParaRPr lang="fr-FR" dirty="0"/>
          </a:p>
        </p:txBody>
      </p:sp>
      <p:sp>
        <p:nvSpPr>
          <p:cNvPr id="3" name="Espace réservé du texte 2"/>
          <p:cNvSpPr>
            <a:spLocks noGrp="1"/>
          </p:cNvSpPr>
          <p:nvPr>
            <p:ph type="body" idx="1"/>
          </p:nvPr>
        </p:nvSpPr>
        <p:spPr>
          <a:xfrm>
            <a:off x="861397" y="1653988"/>
            <a:ext cx="10492409" cy="4719918"/>
          </a:xfrm>
          <a:prstGeom prst="rect">
            <a:avLst/>
          </a:prstGeom>
          <a:ln>
            <a:noFill/>
          </a:ln>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p:txBody>
      </p:sp>
      <p:cxnSp>
        <p:nvCxnSpPr>
          <p:cNvPr id="6" name="Connecteur droit 5"/>
          <p:cNvCxnSpPr/>
          <p:nvPr/>
        </p:nvCxnSpPr>
        <p:spPr>
          <a:xfrm>
            <a:off x="4988837" y="1104150"/>
            <a:ext cx="720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6468007" y="994818"/>
            <a:ext cx="571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texte&#10;&#10;Description générée automatiquement">
            <a:extLst>
              <a:ext uri="{FF2B5EF4-FFF2-40B4-BE49-F238E27FC236}">
                <a16:creationId xmlns:a16="http://schemas.microsoft.com/office/drawing/2014/main" id="{6CC9C156-B342-B9D1-4748-95DBA7A5EA8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43506" y="83726"/>
            <a:ext cx="1109103" cy="745505"/>
          </a:xfrm>
          <a:prstGeom prst="rect">
            <a:avLst/>
          </a:prstGeom>
        </p:spPr>
      </p:pic>
      <p:pic>
        <p:nvPicPr>
          <p:cNvPr id="7" name="Image 6" descr="Une image contenant texte, Police, logo, Graphique&#10;&#10;Description générée automatiquement">
            <a:extLst>
              <a:ext uri="{FF2B5EF4-FFF2-40B4-BE49-F238E27FC236}">
                <a16:creationId xmlns:a16="http://schemas.microsoft.com/office/drawing/2014/main" id="{A6969982-BAB6-5A1F-46ED-4DB274303E4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9391" y="99048"/>
            <a:ext cx="1256003" cy="730183"/>
          </a:xfrm>
          <a:prstGeom prst="rect">
            <a:avLst/>
          </a:prstGeom>
        </p:spPr>
      </p:pic>
    </p:spTree>
    <p:extLst>
      <p:ext uri="{BB962C8B-B14F-4D97-AF65-F5344CB8AC3E}">
        <p14:creationId xmlns:p14="http://schemas.microsoft.com/office/powerpoint/2010/main" val="4268550321"/>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3" r:id="rId4"/>
    <p:sldLayoutId id="2147483655" r:id="rId5"/>
    <p:sldLayoutId id="2147483656" r:id="rId6"/>
    <p:sldLayoutId id="2147483657" r:id="rId7"/>
    <p:sldLayoutId id="2147483660" r:id="rId8"/>
    <p:sldLayoutId id="2147483672" r:id="rId9"/>
    <p:sldLayoutId id="2147483673" r:id="rId10"/>
  </p:sldLayoutIdLst>
  <p:txStyles>
    <p:titleStyle>
      <a:lvl1pPr algn="ctr" defTabSz="914400" rtl="0" eaLnBrk="1" latinLnBrk="0" hangingPunct="1">
        <a:lnSpc>
          <a:spcPct val="90000"/>
        </a:lnSpc>
        <a:spcBef>
          <a:spcPct val="0"/>
        </a:spcBef>
        <a:buNone/>
        <a:defRPr sz="4400" b="1" u="none" kern="1200" cap="all" baseline="0">
          <a:ln>
            <a:noFill/>
          </a:ln>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0" u="none" kern="1200">
          <a:ln>
            <a:noFill/>
          </a:ln>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Symbol" panose="05050102010706020507" pitchFamily="18" charset="2"/>
        <a:buChar char=""/>
        <a:defRPr sz="280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SzPct val="125000"/>
        <a:buFont typeface="Arial" panose="020B0604020202020204" pitchFamily="34" charset="0"/>
        <a:buNone/>
        <a:defRPr sz="24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hauts-de-france.france-assos-sante.org/2023/12/19/france-assos-sante-hauts-de-france-sengage-pour-lacces-aux-soins-des-personnes-en-situation-de-handicap/" TargetMode="Externa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hauts-de-france.france-assos-sante.org/2023/12/19/france-assos-sante-hauts-de-france-sengage-pour-lacces-aux-soins-des-personnes-en-situation-de-handicap/" TargetMode="Externa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https://hauts-de-france.france-assos-sante.org/wp-content/uploads/sites/12/2023/12/rapport-2023-acces-aux-soins-handicap.pdf"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hyperlink" Target="https://www.has-sante.fr/upload/docs/application/pdf/2017-09/guide_handicap_etablissement.pdf" TargetMode="External"/><Relationship Id="rId3" Type="http://schemas.openxmlformats.org/officeDocument/2006/relationships/hyperlink" Target="https://www.has-sante.fr/upload/docs/application/pdf/2022-10/manuel_certification_es_qualite_des_soins.pdf" TargetMode="External"/><Relationship Id="rId7" Type="http://schemas.openxmlformats.org/officeDocument/2006/relationships/hyperlink" Target="https://www.has-sante.fr/jcms/c_2772619/fr/accueil-accompagnement-et-organisation-des-soins-en-etablissement-de-sante-pour-les-personnes-en-situation-de-handicap" TargetMode="External"/><Relationship Id="rId2" Type="http://schemas.openxmlformats.org/officeDocument/2006/relationships/hyperlink" Target="https://www.has-sante.fr/jcms/r_1495044/fr/mettre-en-oeuvre-la-certification-pour-la-qualite-des-soins#toc_1_3_2" TargetMode="External"/><Relationship Id="rId1" Type="http://schemas.openxmlformats.org/officeDocument/2006/relationships/slideLayout" Target="../slideLayouts/slideLayout8.xml"/><Relationship Id="rId6" Type="http://schemas.openxmlformats.org/officeDocument/2006/relationships/hyperlink" Target="https://www.has-sante.fr/upload/docs/application/pdf/2020-11/guide_entretien_des_experts_visiteurs_avec_les_representants_des_usagers_2020-11-25_14-34-59_11.pdf" TargetMode="External"/><Relationship Id="rId11" Type="http://schemas.openxmlformats.org/officeDocument/2006/relationships/hyperlink" Target="https://www.has-sante.fr/upload/docs/application/pdf/2018-10/doc_ru_2018_09_26.pdf" TargetMode="External"/><Relationship Id="rId5" Type="http://schemas.openxmlformats.org/officeDocument/2006/relationships/hyperlink" Target="https://www.has-sante.fr/upload/docs/application/pdf/2020-11/fiches_pratiques_implication_des_representants_des_usagers_2020-11-25_14-34-59_9.pdf" TargetMode="External"/><Relationship Id="rId10" Type="http://schemas.openxmlformats.org/officeDocument/2006/relationships/hyperlink" Target="https://view.officeapps.live.com/op/view.aspx?src=https%3A%2F%2Fwww.has-sante.fr%2Fupload%2Fdocs%2Fapplication%2Fvnd.openxmlformats-officedocument.wordprocessingml.document%2F2017-09%2Fouti_2_patient_traceur_handicap.docx&amp;wdOrigin=BROWSELINK" TargetMode="External"/><Relationship Id="rId4" Type="http://schemas.openxmlformats.org/officeDocument/2006/relationships/hyperlink" Target="https://www.has-sante.fr/upload/docs/application/pdf/2020-11/fiche_pedagogique_handicap_certification.pdf" TargetMode="External"/><Relationship Id="rId9" Type="http://schemas.openxmlformats.org/officeDocument/2006/relationships/hyperlink" Target="https://view.officeapps.live.com/op/view.aspx?src=https%3A%2F%2Fwww.has-sante.fr%2Fupload%2Fdocs%2Fapplication%2Fvnd.openxmlformats-officedocument.wordprocessingml.document%2F2017-09%2Foutil_1_check_list__handicap.docx&amp;wdOrigin=BROWSELIN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mpollart@france-assos-sante.org" TargetMode="External"/><Relationship Id="rId2" Type="http://schemas.openxmlformats.org/officeDocument/2006/relationships/hyperlink" Target="mailto:cbailleul@france-assos-sante.org" TargetMode="External"/><Relationship Id="rId1" Type="http://schemas.openxmlformats.org/officeDocument/2006/relationships/slideLayout" Target="../slideLayouts/slideLayout10.xml"/><Relationship Id="rId5" Type="http://schemas.openxmlformats.org/officeDocument/2006/relationships/hyperlink" Target="mailto:ldutoit@rsqr-hdf.com" TargetMode="External"/><Relationship Id="rId4" Type="http://schemas.openxmlformats.org/officeDocument/2006/relationships/hyperlink" Target="mailto:ccorvoisier@rsqr-hdf.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chor="ctr" anchorCtr="0">
            <a:noAutofit/>
          </a:bodyPr>
          <a:lstStyle/>
          <a:p>
            <a:r>
              <a:rPr lang="fr-FR" sz="4400" dirty="0"/>
              <a:t>Rencontre régionale</a:t>
            </a:r>
            <a:br>
              <a:rPr lang="fr-FR" sz="4400" dirty="0"/>
            </a:br>
            <a:r>
              <a:rPr lang="fr-FR" sz="2800" dirty="0"/>
              <a:t>Les enjeux liés à la prise en charge des personnes EN SITUATION DE handicap</a:t>
            </a:r>
            <a:endParaRPr lang="fr-FR" sz="4400" dirty="0"/>
          </a:p>
        </p:txBody>
      </p:sp>
      <p:sp>
        <p:nvSpPr>
          <p:cNvPr id="3" name="Sous-titre 2"/>
          <p:cNvSpPr>
            <a:spLocks noGrp="1"/>
          </p:cNvSpPr>
          <p:nvPr>
            <p:ph type="subTitle" idx="1"/>
          </p:nvPr>
        </p:nvSpPr>
        <p:spPr>
          <a:xfrm>
            <a:off x="457348" y="4550634"/>
            <a:ext cx="8638400" cy="886070"/>
          </a:xfrm>
        </p:spPr>
        <p:txBody>
          <a:bodyPr anchor="ctr" anchorCtr="0">
            <a:normAutofit/>
          </a:bodyPr>
          <a:lstStyle/>
          <a:p>
            <a:r>
              <a:rPr lang="fr-FR" sz="2000" b="1" dirty="0"/>
              <a:t>Réseau Santé Qualité Risques – France Assos Santé </a:t>
            </a:r>
          </a:p>
          <a:p>
            <a:r>
              <a:rPr lang="fr-FR" sz="2000" b="1" dirty="0"/>
              <a:t>Hauts-de-France</a:t>
            </a:r>
          </a:p>
        </p:txBody>
      </p:sp>
    </p:spTree>
    <p:extLst>
      <p:ext uri="{BB962C8B-B14F-4D97-AF65-F5344CB8AC3E}">
        <p14:creationId xmlns:p14="http://schemas.microsoft.com/office/powerpoint/2010/main" val="1120068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EBB97-A744-4669-B2C8-B0FE6B487C45}"/>
              </a:ext>
            </a:extLst>
          </p:cNvPr>
          <p:cNvSpPr>
            <a:spLocks noGrp="1"/>
          </p:cNvSpPr>
          <p:nvPr>
            <p:ph type="title"/>
          </p:nvPr>
        </p:nvSpPr>
        <p:spPr/>
        <p:txBody>
          <a:bodyPr/>
          <a:lstStyle/>
          <a:p>
            <a:r>
              <a:rPr lang="fr-FR" dirty="0"/>
              <a:t>La place du proche aidant</a:t>
            </a:r>
          </a:p>
        </p:txBody>
      </p:sp>
      <p:sp>
        <p:nvSpPr>
          <p:cNvPr id="3" name="Espace réservé du contenu 2">
            <a:extLst>
              <a:ext uri="{FF2B5EF4-FFF2-40B4-BE49-F238E27FC236}">
                <a16:creationId xmlns:a16="http://schemas.microsoft.com/office/drawing/2014/main" id="{8AA90086-3046-49F6-84F9-EEDA2B0EFAA4}"/>
              </a:ext>
            </a:extLst>
          </p:cNvPr>
          <p:cNvSpPr>
            <a:spLocks noGrp="1"/>
          </p:cNvSpPr>
          <p:nvPr>
            <p:ph sz="quarter" idx="10"/>
          </p:nvPr>
        </p:nvSpPr>
        <p:spPr>
          <a:xfrm>
            <a:off x="667661" y="1645478"/>
            <a:ext cx="10856687" cy="4117640"/>
          </a:xfrm>
        </p:spPr>
        <p:txBody>
          <a:bodyPr>
            <a:normAutofit/>
          </a:bodyPr>
          <a:lstStyle/>
          <a:p>
            <a:pPr marL="0" indent="0" algn="ctr">
              <a:buNone/>
            </a:pPr>
            <a:r>
              <a:rPr lang="fr-FR" dirty="0"/>
              <a:t>L’établissement favorise l’expression et la participation des aidants</a:t>
            </a:r>
          </a:p>
          <a:p>
            <a:endParaRPr lang="fr-FR" dirty="0"/>
          </a:p>
          <a:p>
            <a:pPr>
              <a:buFont typeface="Wingdings" panose="05000000000000000000" pitchFamily="2" charset="2"/>
              <a:buChar char="Ø"/>
            </a:pPr>
            <a:r>
              <a:rPr lang="fr-FR" dirty="0">
                <a:solidFill>
                  <a:schemeClr val="tx2"/>
                </a:solidFill>
              </a:rPr>
              <a:t> Droit d’être accompagné, par la personne de son choix, tout au long de son parcours de soins </a:t>
            </a:r>
          </a:p>
          <a:p>
            <a:pPr>
              <a:buFont typeface="Wingdings" panose="05000000000000000000" pitchFamily="2" charset="2"/>
              <a:buChar char="Ø"/>
            </a:pPr>
            <a:r>
              <a:rPr lang="fr-FR" dirty="0">
                <a:solidFill>
                  <a:schemeClr val="tx2"/>
                </a:solidFill>
              </a:rPr>
              <a:t> Expression et participation au projet de soin</a:t>
            </a:r>
          </a:p>
          <a:p>
            <a:pPr>
              <a:buFont typeface="Wingdings" panose="05000000000000000000" pitchFamily="2" charset="2"/>
              <a:buChar char="Ø"/>
            </a:pPr>
            <a:r>
              <a:rPr lang="fr-FR" dirty="0">
                <a:solidFill>
                  <a:schemeClr val="tx2"/>
                </a:solidFill>
              </a:rPr>
              <a:t> Reconnaissance de son expertise</a:t>
            </a:r>
          </a:p>
        </p:txBody>
      </p:sp>
      <p:pic>
        <p:nvPicPr>
          <p:cNvPr id="4" name="Image 3">
            <a:extLst>
              <a:ext uri="{FF2B5EF4-FFF2-40B4-BE49-F238E27FC236}">
                <a16:creationId xmlns:a16="http://schemas.microsoft.com/office/drawing/2014/main" id="{56D14999-A274-721C-C8EC-CE2DE79BD13E}"/>
              </a:ext>
            </a:extLst>
          </p:cNvPr>
          <p:cNvPicPr>
            <a:picLocks noChangeAspect="1"/>
          </p:cNvPicPr>
          <p:nvPr/>
        </p:nvPicPr>
        <p:blipFill>
          <a:blip r:embed="rId2"/>
          <a:stretch>
            <a:fillRect/>
          </a:stretch>
        </p:blipFill>
        <p:spPr>
          <a:xfrm>
            <a:off x="84097" y="1645478"/>
            <a:ext cx="975408" cy="494244"/>
          </a:xfrm>
          <a:prstGeom prst="rect">
            <a:avLst/>
          </a:prstGeom>
        </p:spPr>
      </p:pic>
    </p:spTree>
    <p:extLst>
      <p:ext uri="{BB962C8B-B14F-4D97-AF65-F5344CB8AC3E}">
        <p14:creationId xmlns:p14="http://schemas.microsoft.com/office/powerpoint/2010/main" val="242426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EBB97-A744-4669-B2C8-B0FE6B487C45}"/>
              </a:ext>
            </a:extLst>
          </p:cNvPr>
          <p:cNvSpPr>
            <a:spLocks noGrp="1"/>
          </p:cNvSpPr>
          <p:nvPr>
            <p:ph type="title"/>
          </p:nvPr>
        </p:nvSpPr>
        <p:spPr>
          <a:xfrm>
            <a:off x="1101418" y="139115"/>
            <a:ext cx="9989163" cy="742121"/>
          </a:xfrm>
        </p:spPr>
        <p:txBody>
          <a:bodyPr>
            <a:normAutofit fontScale="90000"/>
          </a:bodyPr>
          <a:lstStyle/>
          <a:p>
            <a:r>
              <a:rPr lang="fr-FR" dirty="0"/>
              <a:t>L’ADAPTATION DE LA PRISE EN CHARGE AUX URGENCES</a:t>
            </a:r>
          </a:p>
        </p:txBody>
      </p:sp>
      <p:sp>
        <p:nvSpPr>
          <p:cNvPr id="3" name="Espace réservé du contenu 2">
            <a:extLst>
              <a:ext uri="{FF2B5EF4-FFF2-40B4-BE49-F238E27FC236}">
                <a16:creationId xmlns:a16="http://schemas.microsoft.com/office/drawing/2014/main" id="{8AA90086-3046-49F6-84F9-EEDA2B0EFAA4}"/>
              </a:ext>
            </a:extLst>
          </p:cNvPr>
          <p:cNvSpPr>
            <a:spLocks noGrp="1"/>
          </p:cNvSpPr>
          <p:nvPr>
            <p:ph sz="quarter" idx="10"/>
          </p:nvPr>
        </p:nvSpPr>
        <p:spPr>
          <a:xfrm>
            <a:off x="659272" y="1379989"/>
            <a:ext cx="11090330" cy="5478011"/>
          </a:xfrm>
        </p:spPr>
        <p:txBody>
          <a:bodyPr>
            <a:normAutofit fontScale="62500" lnSpcReduction="20000"/>
          </a:bodyPr>
          <a:lstStyle/>
          <a:p>
            <a:endParaRPr lang="fr-FR" dirty="0"/>
          </a:p>
          <a:p>
            <a:pPr>
              <a:buFont typeface="Wingdings" panose="05000000000000000000" pitchFamily="2" charset="2"/>
              <a:buChar char="Ø"/>
            </a:pPr>
            <a:r>
              <a:rPr lang="fr-FR" sz="4600" dirty="0">
                <a:solidFill>
                  <a:schemeClr val="tx2"/>
                </a:solidFill>
              </a:rPr>
              <a:t> Espaces d’attente appropriés</a:t>
            </a:r>
          </a:p>
          <a:p>
            <a:pPr>
              <a:buFont typeface="Wingdings" panose="05000000000000000000" pitchFamily="2" charset="2"/>
              <a:buChar char="Ø"/>
            </a:pPr>
            <a:endParaRPr lang="fr-FR" sz="4600" dirty="0">
              <a:solidFill>
                <a:schemeClr val="tx2"/>
              </a:solidFill>
            </a:endParaRPr>
          </a:p>
          <a:p>
            <a:pPr>
              <a:buFont typeface="Wingdings" panose="05000000000000000000" pitchFamily="2" charset="2"/>
              <a:buChar char="Ø"/>
            </a:pPr>
            <a:r>
              <a:rPr lang="fr-FR" sz="4400" dirty="0">
                <a:solidFill>
                  <a:schemeClr val="tx2"/>
                </a:solidFill>
              </a:rPr>
              <a:t> Des circuits spécifiques et courts permettant d’orienter systématiquement les patients vers le service adapté et réduire ainsi les délais d'attente</a:t>
            </a:r>
          </a:p>
          <a:p>
            <a:pPr>
              <a:buFont typeface="Wingdings" panose="05000000000000000000" pitchFamily="2" charset="2"/>
              <a:buChar char="Ø"/>
            </a:pPr>
            <a:endParaRPr lang="fr-FR" sz="4400" dirty="0">
              <a:solidFill>
                <a:schemeClr val="tx2"/>
              </a:solidFill>
            </a:endParaRPr>
          </a:p>
          <a:p>
            <a:pPr>
              <a:buFont typeface="Wingdings" panose="05000000000000000000" pitchFamily="2" charset="2"/>
              <a:buChar char="Ø"/>
            </a:pPr>
            <a:r>
              <a:rPr lang="fr-FR" sz="4400" dirty="0">
                <a:solidFill>
                  <a:schemeClr val="tx2"/>
                </a:solidFill>
              </a:rPr>
              <a:t> L’existence d’un dossier de liaison d’urgence associé aux documents spécifiques du handicap </a:t>
            </a:r>
          </a:p>
          <a:p>
            <a:pPr>
              <a:buFont typeface="Wingdings" panose="05000000000000000000" pitchFamily="2" charset="2"/>
              <a:buChar char="Ø"/>
            </a:pPr>
            <a:endParaRPr lang="fr-FR" sz="4400" dirty="0">
              <a:solidFill>
                <a:schemeClr val="tx2"/>
              </a:solidFill>
            </a:endParaRPr>
          </a:p>
          <a:p>
            <a:pPr>
              <a:buFont typeface="Wingdings" panose="05000000000000000000" pitchFamily="2" charset="2"/>
              <a:buChar char="Ø"/>
            </a:pPr>
            <a:r>
              <a:rPr lang="fr-FR" sz="4400" dirty="0">
                <a:solidFill>
                  <a:schemeClr val="tx2"/>
                </a:solidFill>
              </a:rPr>
              <a:t>La sollicitation de l'aidant ou du proche permettant de compléter et contribuer à l’explication sur les habitudes de vie et la pathologie du patient vivant avec un handicap, mais aussi, dans une certaine mesure, à la qualité et à la sécurité des soins qui lui seront prodigués</a:t>
            </a:r>
          </a:p>
        </p:txBody>
      </p:sp>
    </p:spTree>
    <p:extLst>
      <p:ext uri="{BB962C8B-B14F-4D97-AF65-F5344CB8AC3E}">
        <p14:creationId xmlns:p14="http://schemas.microsoft.com/office/powerpoint/2010/main" val="398166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8F5CC-BFD3-C2DB-AEB4-4D59069BC25E}"/>
              </a:ext>
            </a:extLst>
          </p:cNvPr>
          <p:cNvSpPr>
            <a:spLocks noGrp="1"/>
          </p:cNvSpPr>
          <p:nvPr>
            <p:ph type="title"/>
          </p:nvPr>
        </p:nvSpPr>
        <p:spPr>
          <a:xfrm>
            <a:off x="564523" y="1173583"/>
            <a:ext cx="10166195" cy="742121"/>
          </a:xfrm>
        </p:spPr>
        <p:txBody>
          <a:bodyPr>
            <a:normAutofit/>
          </a:bodyPr>
          <a:lstStyle/>
          <a:p>
            <a:pPr algn="l"/>
            <a:r>
              <a:rPr lang="fr-FR" sz="2400" dirty="0"/>
              <a:t>Développement d’une Check-list standardisée</a:t>
            </a:r>
          </a:p>
        </p:txBody>
      </p:sp>
      <p:sp>
        <p:nvSpPr>
          <p:cNvPr id="3" name="Espace réservé du contenu 2">
            <a:extLst>
              <a:ext uri="{FF2B5EF4-FFF2-40B4-BE49-F238E27FC236}">
                <a16:creationId xmlns:a16="http://schemas.microsoft.com/office/drawing/2014/main" id="{79106801-02B9-5059-831E-CCD502324A3C}"/>
              </a:ext>
            </a:extLst>
          </p:cNvPr>
          <p:cNvSpPr>
            <a:spLocks noGrp="1"/>
          </p:cNvSpPr>
          <p:nvPr>
            <p:ph sz="quarter" idx="10"/>
          </p:nvPr>
        </p:nvSpPr>
        <p:spPr>
          <a:xfrm>
            <a:off x="667656" y="1915704"/>
            <a:ext cx="10856687" cy="4117640"/>
          </a:xfrm>
        </p:spPr>
        <p:txBody>
          <a:bodyPr>
            <a:normAutofit fontScale="92500" lnSpcReduction="10000"/>
          </a:bodyPr>
          <a:lstStyle/>
          <a:p>
            <a:r>
              <a:rPr lang="fr-FR" sz="2800" dirty="0">
                <a:solidFill>
                  <a:schemeClr val="tx2"/>
                </a:solidFill>
              </a:rPr>
              <a:t>Réalisation un outil d’évaluation répondant à ces enjeux</a:t>
            </a:r>
          </a:p>
          <a:p>
            <a:r>
              <a:rPr lang="fr-FR" sz="2800" dirty="0" err="1">
                <a:solidFill>
                  <a:schemeClr val="tx2"/>
                </a:solidFill>
              </a:rPr>
              <a:t>Co-construite</a:t>
            </a:r>
            <a:r>
              <a:rPr lang="fr-FR" sz="2800" dirty="0">
                <a:solidFill>
                  <a:schemeClr val="tx2"/>
                </a:solidFill>
              </a:rPr>
              <a:t> avec les représentants des usagers, testée et validée par FAS</a:t>
            </a:r>
          </a:p>
          <a:p>
            <a:r>
              <a:rPr lang="fr-FR" sz="2800" dirty="0">
                <a:solidFill>
                  <a:schemeClr val="tx2"/>
                </a:solidFill>
              </a:rPr>
              <a:t>Fournir un outil clé aux RU en main afin d’observer dans l’établissement où ils sont mandatés les adaptations prévues pour accueillir et soigner au mieux les personnes en situation de handicap.</a:t>
            </a:r>
          </a:p>
          <a:p>
            <a:endParaRPr lang="fr-FR" sz="3200" dirty="0">
              <a:solidFill>
                <a:schemeClr val="tx2"/>
              </a:solidFill>
            </a:endParaRPr>
          </a:p>
          <a:p>
            <a:endParaRPr lang="fr-FR" sz="3200" dirty="0">
              <a:solidFill>
                <a:schemeClr val="tx2"/>
              </a:solidFill>
            </a:endParaRPr>
          </a:p>
          <a:p>
            <a:pPr marL="0" indent="0" algn="ctr">
              <a:buNone/>
            </a:pPr>
            <a:r>
              <a:rPr lang="fr-FR" sz="3200" b="1" dirty="0">
                <a:solidFill>
                  <a:schemeClr val="tx2"/>
                </a:solidFill>
                <a:hlinkClick r:id="rId2"/>
              </a:rPr>
              <a:t>Check-list des points observables sur la prise en charge des personnes en situation de handicap </a:t>
            </a:r>
            <a:endParaRPr lang="fr-FR" sz="3200" b="1" dirty="0">
              <a:solidFill>
                <a:schemeClr val="tx2"/>
              </a:solidFill>
            </a:endParaRPr>
          </a:p>
        </p:txBody>
      </p:sp>
      <p:pic>
        <p:nvPicPr>
          <p:cNvPr id="5" name="Graphique 4" descr="Curseur contour">
            <a:extLst>
              <a:ext uri="{FF2B5EF4-FFF2-40B4-BE49-F238E27FC236}">
                <a16:creationId xmlns:a16="http://schemas.microsoft.com/office/drawing/2014/main" id="{8515B2E2-53B1-C970-3349-1826003FFD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6607" y="5435908"/>
            <a:ext cx="914400" cy="914400"/>
          </a:xfrm>
          <a:prstGeom prst="rect">
            <a:avLst/>
          </a:prstGeom>
        </p:spPr>
      </p:pic>
      <p:sp>
        <p:nvSpPr>
          <p:cNvPr id="4" name="Titre 1">
            <a:extLst>
              <a:ext uri="{FF2B5EF4-FFF2-40B4-BE49-F238E27FC236}">
                <a16:creationId xmlns:a16="http://schemas.microsoft.com/office/drawing/2014/main" id="{DE22A055-9901-D61F-F46D-1B93DED8854C}"/>
              </a:ext>
            </a:extLst>
          </p:cNvPr>
          <p:cNvSpPr txBox="1">
            <a:spLocks/>
          </p:cNvSpPr>
          <p:nvPr/>
        </p:nvSpPr>
        <p:spPr>
          <a:xfrm>
            <a:off x="906705" y="204549"/>
            <a:ext cx="10166195" cy="742121"/>
          </a:xfrm>
          <a:prstGeom prst="rect">
            <a:avLst/>
          </a:prstGeom>
          <a:noFill/>
          <a:ln w="19050" cmpd="sng">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b="1" u="none" kern="1200" cap="all" baseline="0">
                <a:ln>
                  <a:noFill/>
                </a:ln>
                <a:solidFill>
                  <a:schemeClr val="accent1"/>
                </a:solidFill>
                <a:latin typeface="Calibri" panose="020F0502020204030204" pitchFamily="34" charset="0"/>
                <a:ea typeface="+mj-ea"/>
                <a:cs typeface="Calibri" panose="020F0502020204030204" pitchFamily="34" charset="0"/>
              </a:defRPr>
            </a:lvl1pPr>
          </a:lstStyle>
          <a:p>
            <a:r>
              <a:rPr lang="fr-FR" dirty="0"/>
              <a:t>MESURER ET AGIR</a:t>
            </a:r>
          </a:p>
        </p:txBody>
      </p:sp>
    </p:spTree>
    <p:extLst>
      <p:ext uri="{BB962C8B-B14F-4D97-AF65-F5344CB8AC3E}">
        <p14:creationId xmlns:p14="http://schemas.microsoft.com/office/powerpoint/2010/main" val="57879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8F5CC-BFD3-C2DB-AEB4-4D59069BC25E}"/>
              </a:ext>
            </a:extLst>
          </p:cNvPr>
          <p:cNvSpPr>
            <a:spLocks noGrp="1"/>
          </p:cNvSpPr>
          <p:nvPr>
            <p:ph type="title"/>
          </p:nvPr>
        </p:nvSpPr>
        <p:spPr>
          <a:xfrm>
            <a:off x="1082945" y="47350"/>
            <a:ext cx="10166195" cy="742121"/>
          </a:xfrm>
        </p:spPr>
        <p:txBody>
          <a:bodyPr>
            <a:normAutofit fontScale="90000"/>
          </a:bodyPr>
          <a:lstStyle/>
          <a:p>
            <a:r>
              <a:rPr lang="fr-FR" dirty="0"/>
              <a:t>Check-list des points observables sur la prise en charge des personnes en situation de handicap</a:t>
            </a:r>
          </a:p>
        </p:txBody>
      </p:sp>
      <p:pic>
        <p:nvPicPr>
          <p:cNvPr id="5" name="Image 4">
            <a:hlinkClick r:id="rId2"/>
            <a:extLst>
              <a:ext uri="{FF2B5EF4-FFF2-40B4-BE49-F238E27FC236}">
                <a16:creationId xmlns:a16="http://schemas.microsoft.com/office/drawing/2014/main" id="{F8B142FE-F829-0EE5-AA8B-EE1492E48CED}"/>
              </a:ext>
            </a:extLst>
          </p:cNvPr>
          <p:cNvPicPr>
            <a:picLocks noChangeAspect="1"/>
          </p:cNvPicPr>
          <p:nvPr/>
        </p:nvPicPr>
        <p:blipFill>
          <a:blip r:embed="rId3"/>
          <a:stretch>
            <a:fillRect/>
          </a:stretch>
        </p:blipFill>
        <p:spPr>
          <a:xfrm rot="21094223">
            <a:off x="695310" y="1828415"/>
            <a:ext cx="6038734" cy="4236933"/>
          </a:xfrm>
          <a:prstGeom prst="rect">
            <a:avLst/>
          </a:prstGeom>
        </p:spPr>
      </p:pic>
      <p:pic>
        <p:nvPicPr>
          <p:cNvPr id="7" name="Image 6">
            <a:hlinkClick r:id="rId2"/>
            <a:extLst>
              <a:ext uri="{FF2B5EF4-FFF2-40B4-BE49-F238E27FC236}">
                <a16:creationId xmlns:a16="http://schemas.microsoft.com/office/drawing/2014/main" id="{D22685F8-43A6-A948-01EC-65C19BA448EC}"/>
              </a:ext>
            </a:extLst>
          </p:cNvPr>
          <p:cNvPicPr>
            <a:picLocks noChangeAspect="1"/>
          </p:cNvPicPr>
          <p:nvPr/>
        </p:nvPicPr>
        <p:blipFill>
          <a:blip r:embed="rId4"/>
          <a:stretch>
            <a:fillRect/>
          </a:stretch>
        </p:blipFill>
        <p:spPr>
          <a:xfrm rot="1109120">
            <a:off x="6746737" y="2005060"/>
            <a:ext cx="4780823" cy="3393094"/>
          </a:xfrm>
          <a:prstGeom prst="rect">
            <a:avLst/>
          </a:prstGeom>
        </p:spPr>
      </p:pic>
    </p:spTree>
    <p:extLst>
      <p:ext uri="{BB962C8B-B14F-4D97-AF65-F5344CB8AC3E}">
        <p14:creationId xmlns:p14="http://schemas.microsoft.com/office/powerpoint/2010/main" val="4468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BEFB1-8000-49BC-E055-D4E2D50EF0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F97AE83-D54E-7E3A-7903-12F06F664F8D}"/>
              </a:ext>
            </a:extLst>
          </p:cNvPr>
          <p:cNvSpPr>
            <a:spLocks noGrp="1"/>
          </p:cNvSpPr>
          <p:nvPr>
            <p:ph type="title"/>
          </p:nvPr>
        </p:nvSpPr>
        <p:spPr/>
        <p:txBody>
          <a:bodyPr/>
          <a:lstStyle/>
          <a:p>
            <a:r>
              <a:rPr lang="fr-FR" dirty="0"/>
              <a:t>Composition de la check-list</a:t>
            </a:r>
          </a:p>
        </p:txBody>
      </p:sp>
      <p:sp>
        <p:nvSpPr>
          <p:cNvPr id="3" name="Espace réservé du contenu 2">
            <a:extLst>
              <a:ext uri="{FF2B5EF4-FFF2-40B4-BE49-F238E27FC236}">
                <a16:creationId xmlns:a16="http://schemas.microsoft.com/office/drawing/2014/main" id="{E0CE3A51-6DC8-4B7E-B82D-FC343460FB7B}"/>
              </a:ext>
            </a:extLst>
          </p:cNvPr>
          <p:cNvSpPr>
            <a:spLocks noGrp="1"/>
          </p:cNvSpPr>
          <p:nvPr>
            <p:ph sz="quarter" idx="10"/>
          </p:nvPr>
        </p:nvSpPr>
        <p:spPr>
          <a:xfrm>
            <a:off x="570008" y="2199174"/>
            <a:ext cx="10856687" cy="4117640"/>
          </a:xfrm>
        </p:spPr>
        <p:txBody>
          <a:bodyPr>
            <a:normAutofit lnSpcReduction="10000"/>
          </a:bodyPr>
          <a:lstStyle/>
          <a:p>
            <a:pPr marL="0" indent="0">
              <a:buNone/>
            </a:pPr>
            <a:r>
              <a:rPr lang="fr-FR" dirty="0"/>
              <a:t>- L’accessibilité des locaux</a:t>
            </a:r>
          </a:p>
          <a:p>
            <a:pPr marL="0" indent="0">
              <a:buNone/>
            </a:pPr>
            <a:r>
              <a:rPr lang="fr-FR" dirty="0"/>
              <a:t>- La communication et l’accompagnement</a:t>
            </a:r>
          </a:p>
          <a:p>
            <a:pPr marL="0" indent="0">
              <a:buNone/>
            </a:pPr>
            <a:r>
              <a:rPr lang="fr-FR" dirty="0"/>
              <a:t>- L’information pour s’orienter en interne</a:t>
            </a:r>
          </a:p>
          <a:p>
            <a:pPr marL="0" indent="0">
              <a:buNone/>
            </a:pPr>
            <a:r>
              <a:rPr lang="fr-FR" dirty="0"/>
              <a:t>- Les outils de communication adaptés</a:t>
            </a:r>
          </a:p>
          <a:p>
            <a:pPr marL="0" indent="0">
              <a:buNone/>
            </a:pPr>
            <a:r>
              <a:rPr lang="fr-FR" dirty="0"/>
              <a:t>- L’accueil</a:t>
            </a:r>
          </a:p>
          <a:p>
            <a:pPr marL="0" indent="0">
              <a:lnSpc>
                <a:spcPct val="100000"/>
              </a:lnSpc>
              <a:buNone/>
            </a:pPr>
            <a:r>
              <a:rPr lang="fr-FR" dirty="0">
                <a:solidFill>
                  <a:schemeClr val="tx2"/>
                </a:solidFill>
              </a:rPr>
              <a:t>- </a:t>
            </a:r>
            <a:r>
              <a:rPr lang="fr-FR" dirty="0"/>
              <a:t>L’organisation</a:t>
            </a:r>
          </a:p>
          <a:p>
            <a:pPr marL="0" indent="0">
              <a:lnSpc>
                <a:spcPct val="100000"/>
              </a:lnSpc>
              <a:buNone/>
            </a:pPr>
            <a:r>
              <a:rPr lang="fr-FR" dirty="0"/>
              <a:t>- Le pilotage</a:t>
            </a:r>
          </a:p>
        </p:txBody>
      </p:sp>
    </p:spTree>
    <p:extLst>
      <p:ext uri="{BB962C8B-B14F-4D97-AF65-F5344CB8AC3E}">
        <p14:creationId xmlns:p14="http://schemas.microsoft.com/office/powerpoint/2010/main" val="146183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1810B37-15FE-4689-828B-4DCB07C806FB}"/>
              </a:ext>
            </a:extLst>
          </p:cNvPr>
          <p:cNvSpPr>
            <a:spLocks noGrp="1"/>
          </p:cNvSpPr>
          <p:nvPr>
            <p:ph type="title" idx="4294967295"/>
          </p:nvPr>
        </p:nvSpPr>
        <p:spPr>
          <a:xfrm>
            <a:off x="0" y="647700"/>
            <a:ext cx="4467225" cy="3060700"/>
          </a:xfrm>
        </p:spPr>
        <p:txBody>
          <a:bodyPr vert="horz" lIns="91440" tIns="45720" rIns="91440" bIns="45720" rtlCol="0" anchor="b">
            <a:normAutofit/>
          </a:bodyPr>
          <a:lstStyle/>
          <a:p>
            <a:r>
              <a:rPr lang="en-US" sz="6000" kern="1200" dirty="0">
                <a:solidFill>
                  <a:srgbClr val="FFFFFF"/>
                </a:solidFill>
                <a:latin typeface="+mj-lt"/>
                <a:ea typeface="+mj-ea"/>
                <a:cs typeface="+mj-cs"/>
              </a:rPr>
              <a:t>ECHANGES</a:t>
            </a:r>
          </a:p>
        </p:txBody>
      </p:sp>
      <p:sp>
        <p:nvSpPr>
          <p:cNvPr id="6" name="Espace réservé du texte 5">
            <a:extLst>
              <a:ext uri="{FF2B5EF4-FFF2-40B4-BE49-F238E27FC236}">
                <a16:creationId xmlns:a16="http://schemas.microsoft.com/office/drawing/2014/main" id="{968C8E73-E459-4DC9-B7D4-687D2A8DA24C}"/>
              </a:ext>
            </a:extLst>
          </p:cNvPr>
          <p:cNvSpPr>
            <a:spLocks noGrp="1"/>
          </p:cNvSpPr>
          <p:nvPr>
            <p:ph sz="quarter" idx="4294967295"/>
          </p:nvPr>
        </p:nvSpPr>
        <p:spPr>
          <a:xfrm>
            <a:off x="0" y="3800475"/>
            <a:ext cx="5035550" cy="2409825"/>
          </a:xfrm>
        </p:spPr>
        <p:txBody>
          <a:bodyPr vert="horz" lIns="91440" tIns="45720" rIns="91440" bIns="45720" rtlCol="0">
            <a:normAutofit/>
          </a:bodyPr>
          <a:lstStyle/>
          <a:p>
            <a:pPr marL="0" indent="0" algn="ctr">
              <a:buNone/>
            </a:pPr>
            <a:r>
              <a:rPr lang="en-US" kern="1200" dirty="0" err="1">
                <a:solidFill>
                  <a:srgbClr val="FFFFFF"/>
                </a:solidFill>
                <a:latin typeface="+mn-lt"/>
                <a:ea typeface="+mn-ea"/>
                <a:cs typeface="+mn-cs"/>
              </a:rPr>
              <a:t>Avez-vous</a:t>
            </a:r>
            <a:r>
              <a:rPr lang="en-US" kern="1200" dirty="0">
                <a:solidFill>
                  <a:srgbClr val="FFFFFF"/>
                </a:solidFill>
                <a:latin typeface="+mn-lt"/>
                <a:ea typeface="+mn-ea"/>
                <a:cs typeface="+mn-cs"/>
              </a:rPr>
              <a:t> des questions ? Remarques ?</a:t>
            </a:r>
          </a:p>
        </p:txBody>
      </p:sp>
      <p:pic>
        <p:nvPicPr>
          <p:cNvPr id="4" name="Graphique 3" descr="Pensée contour">
            <a:extLst>
              <a:ext uri="{FF2B5EF4-FFF2-40B4-BE49-F238E27FC236}">
                <a16:creationId xmlns:a16="http://schemas.microsoft.com/office/drawing/2014/main" id="{2C03FB18-F288-4483-8A97-BC7AE0DBB9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16553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65A43-2A38-C0D8-CAB7-205ACA5B582C}"/>
              </a:ext>
            </a:extLst>
          </p:cNvPr>
          <p:cNvSpPr>
            <a:spLocks noGrp="1"/>
          </p:cNvSpPr>
          <p:nvPr>
            <p:ph type="title"/>
          </p:nvPr>
        </p:nvSpPr>
        <p:spPr/>
        <p:txBody>
          <a:bodyPr/>
          <a:lstStyle/>
          <a:p>
            <a:r>
              <a:rPr lang="fr-FR" dirty="0"/>
              <a:t>Accessibilité des locaux</a:t>
            </a:r>
          </a:p>
        </p:txBody>
      </p:sp>
      <p:pic>
        <p:nvPicPr>
          <p:cNvPr id="5" name="Espace réservé du contenu 4">
            <a:extLst>
              <a:ext uri="{FF2B5EF4-FFF2-40B4-BE49-F238E27FC236}">
                <a16:creationId xmlns:a16="http://schemas.microsoft.com/office/drawing/2014/main" id="{74371358-E146-F1F6-A6C1-07D12CA03DC6}"/>
              </a:ext>
            </a:extLst>
          </p:cNvPr>
          <p:cNvPicPr>
            <a:picLocks noGrp="1" noChangeAspect="1"/>
          </p:cNvPicPr>
          <p:nvPr>
            <p:ph sz="quarter" idx="10"/>
          </p:nvPr>
        </p:nvPicPr>
        <p:blipFill>
          <a:blip r:embed="rId2"/>
          <a:stretch>
            <a:fillRect/>
          </a:stretch>
        </p:blipFill>
        <p:spPr>
          <a:xfrm>
            <a:off x="129981" y="1612798"/>
            <a:ext cx="11932037" cy="3902177"/>
          </a:xfrm>
        </p:spPr>
      </p:pic>
    </p:spTree>
    <p:extLst>
      <p:ext uri="{BB962C8B-B14F-4D97-AF65-F5344CB8AC3E}">
        <p14:creationId xmlns:p14="http://schemas.microsoft.com/office/powerpoint/2010/main" val="286171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65A43-2A38-C0D8-CAB7-205ACA5B582C}"/>
              </a:ext>
            </a:extLst>
          </p:cNvPr>
          <p:cNvSpPr>
            <a:spLocks noGrp="1"/>
          </p:cNvSpPr>
          <p:nvPr>
            <p:ph type="title"/>
          </p:nvPr>
        </p:nvSpPr>
        <p:spPr>
          <a:xfrm>
            <a:off x="1920128" y="211992"/>
            <a:ext cx="10166195" cy="742121"/>
          </a:xfrm>
        </p:spPr>
        <p:txBody>
          <a:bodyPr/>
          <a:lstStyle/>
          <a:p>
            <a:r>
              <a:rPr lang="fr-FR" dirty="0"/>
              <a:t>Communication et accompagnement</a:t>
            </a:r>
          </a:p>
        </p:txBody>
      </p:sp>
      <p:pic>
        <p:nvPicPr>
          <p:cNvPr id="7" name="Espace réservé du contenu 6">
            <a:extLst>
              <a:ext uri="{FF2B5EF4-FFF2-40B4-BE49-F238E27FC236}">
                <a16:creationId xmlns:a16="http://schemas.microsoft.com/office/drawing/2014/main" id="{9D4FE057-58D8-C8CF-0EB4-6E4770B150D4}"/>
              </a:ext>
            </a:extLst>
          </p:cNvPr>
          <p:cNvPicPr>
            <a:picLocks noGrp="1" noChangeAspect="1"/>
          </p:cNvPicPr>
          <p:nvPr>
            <p:ph sz="quarter" idx="10"/>
          </p:nvPr>
        </p:nvPicPr>
        <p:blipFill>
          <a:blip r:embed="rId2"/>
          <a:stretch>
            <a:fillRect/>
          </a:stretch>
        </p:blipFill>
        <p:spPr>
          <a:xfrm>
            <a:off x="592138" y="1959326"/>
            <a:ext cx="10855325" cy="443799"/>
          </a:xfrm>
        </p:spPr>
      </p:pic>
      <p:pic>
        <p:nvPicPr>
          <p:cNvPr id="9" name="Image 8">
            <a:extLst>
              <a:ext uri="{FF2B5EF4-FFF2-40B4-BE49-F238E27FC236}">
                <a16:creationId xmlns:a16="http://schemas.microsoft.com/office/drawing/2014/main" id="{0C07E8EB-606A-9E5B-32AA-6E76FB01E858}"/>
              </a:ext>
            </a:extLst>
          </p:cNvPr>
          <p:cNvPicPr>
            <a:picLocks noChangeAspect="1"/>
          </p:cNvPicPr>
          <p:nvPr/>
        </p:nvPicPr>
        <p:blipFill>
          <a:blip r:embed="rId3"/>
          <a:stretch>
            <a:fillRect/>
          </a:stretch>
        </p:blipFill>
        <p:spPr>
          <a:xfrm>
            <a:off x="592137" y="2731917"/>
            <a:ext cx="10855325" cy="890510"/>
          </a:xfrm>
          <a:prstGeom prst="rect">
            <a:avLst/>
          </a:prstGeom>
        </p:spPr>
      </p:pic>
    </p:spTree>
    <p:extLst>
      <p:ext uri="{BB962C8B-B14F-4D97-AF65-F5344CB8AC3E}">
        <p14:creationId xmlns:p14="http://schemas.microsoft.com/office/powerpoint/2010/main" val="146011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65A43-2A38-C0D8-CAB7-205ACA5B582C}"/>
              </a:ext>
            </a:extLst>
          </p:cNvPr>
          <p:cNvSpPr>
            <a:spLocks noGrp="1"/>
          </p:cNvSpPr>
          <p:nvPr>
            <p:ph type="title"/>
          </p:nvPr>
        </p:nvSpPr>
        <p:spPr/>
        <p:txBody>
          <a:bodyPr/>
          <a:lstStyle/>
          <a:p>
            <a:r>
              <a:rPr lang="fr-FR" dirty="0"/>
              <a:t>Information</a:t>
            </a:r>
          </a:p>
        </p:txBody>
      </p:sp>
      <p:pic>
        <p:nvPicPr>
          <p:cNvPr id="7" name="Espace réservé du contenu 6">
            <a:extLst>
              <a:ext uri="{FF2B5EF4-FFF2-40B4-BE49-F238E27FC236}">
                <a16:creationId xmlns:a16="http://schemas.microsoft.com/office/drawing/2014/main" id="{9D4FE057-58D8-C8CF-0EB4-6E4770B150D4}"/>
              </a:ext>
            </a:extLst>
          </p:cNvPr>
          <p:cNvPicPr>
            <a:picLocks noGrp="1" noChangeAspect="1"/>
          </p:cNvPicPr>
          <p:nvPr>
            <p:ph sz="quarter" idx="10"/>
          </p:nvPr>
        </p:nvPicPr>
        <p:blipFill>
          <a:blip r:embed="rId2"/>
          <a:stretch>
            <a:fillRect/>
          </a:stretch>
        </p:blipFill>
        <p:spPr>
          <a:xfrm>
            <a:off x="592138" y="1959326"/>
            <a:ext cx="10855325" cy="443799"/>
          </a:xfrm>
        </p:spPr>
      </p:pic>
      <p:pic>
        <p:nvPicPr>
          <p:cNvPr id="11" name="Image 10">
            <a:extLst>
              <a:ext uri="{FF2B5EF4-FFF2-40B4-BE49-F238E27FC236}">
                <a16:creationId xmlns:a16="http://schemas.microsoft.com/office/drawing/2014/main" id="{83F273A0-044B-FDFA-DD31-403F7101EDC1}"/>
              </a:ext>
            </a:extLst>
          </p:cNvPr>
          <p:cNvPicPr>
            <a:picLocks noChangeAspect="1"/>
          </p:cNvPicPr>
          <p:nvPr/>
        </p:nvPicPr>
        <p:blipFill>
          <a:blip r:embed="rId3"/>
          <a:stretch>
            <a:fillRect/>
          </a:stretch>
        </p:blipFill>
        <p:spPr>
          <a:xfrm>
            <a:off x="592138" y="2574848"/>
            <a:ext cx="10911224" cy="1395412"/>
          </a:xfrm>
          <a:prstGeom prst="rect">
            <a:avLst/>
          </a:prstGeom>
        </p:spPr>
      </p:pic>
    </p:spTree>
    <p:extLst>
      <p:ext uri="{BB962C8B-B14F-4D97-AF65-F5344CB8AC3E}">
        <p14:creationId xmlns:p14="http://schemas.microsoft.com/office/powerpoint/2010/main" val="171723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65A43-2A38-C0D8-CAB7-205ACA5B582C}"/>
              </a:ext>
            </a:extLst>
          </p:cNvPr>
          <p:cNvSpPr>
            <a:spLocks noGrp="1"/>
          </p:cNvSpPr>
          <p:nvPr>
            <p:ph type="title"/>
          </p:nvPr>
        </p:nvSpPr>
        <p:spPr/>
        <p:txBody>
          <a:bodyPr/>
          <a:lstStyle/>
          <a:p>
            <a:r>
              <a:rPr lang="fr-FR" dirty="0"/>
              <a:t>Outils de communication</a:t>
            </a:r>
          </a:p>
        </p:txBody>
      </p:sp>
      <p:pic>
        <p:nvPicPr>
          <p:cNvPr id="6" name="Espace réservé du contenu 5">
            <a:extLst>
              <a:ext uri="{FF2B5EF4-FFF2-40B4-BE49-F238E27FC236}">
                <a16:creationId xmlns:a16="http://schemas.microsoft.com/office/drawing/2014/main" id="{0F2DDAD3-1DF2-F679-A6FD-03051ACC18FA}"/>
              </a:ext>
            </a:extLst>
          </p:cNvPr>
          <p:cNvPicPr>
            <a:picLocks noGrp="1" noChangeAspect="1"/>
          </p:cNvPicPr>
          <p:nvPr>
            <p:ph sz="quarter" idx="10"/>
          </p:nvPr>
        </p:nvPicPr>
        <p:blipFill>
          <a:blip r:embed="rId2"/>
          <a:stretch>
            <a:fillRect/>
          </a:stretch>
        </p:blipFill>
        <p:spPr>
          <a:xfrm>
            <a:off x="814999" y="1759243"/>
            <a:ext cx="10562002" cy="4117975"/>
          </a:xfrm>
        </p:spPr>
      </p:pic>
    </p:spTree>
    <p:extLst>
      <p:ext uri="{BB962C8B-B14F-4D97-AF65-F5344CB8AC3E}">
        <p14:creationId xmlns:p14="http://schemas.microsoft.com/office/powerpoint/2010/main" val="395023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3D268-E66C-423A-8DE6-692B76B2EDE9}"/>
              </a:ext>
            </a:extLst>
          </p:cNvPr>
          <p:cNvSpPr>
            <a:spLocks noGrp="1"/>
          </p:cNvSpPr>
          <p:nvPr>
            <p:ph type="title"/>
          </p:nvPr>
        </p:nvSpPr>
        <p:spPr>
          <a:xfrm>
            <a:off x="1194251" y="95033"/>
            <a:ext cx="10166195" cy="742121"/>
          </a:xfrm>
        </p:spPr>
        <p:txBody>
          <a:bodyPr/>
          <a:lstStyle/>
          <a:p>
            <a:r>
              <a:rPr lang="fr-FR" dirty="0"/>
              <a:t>UN ENGAGEMENT</a:t>
            </a:r>
          </a:p>
        </p:txBody>
      </p:sp>
      <p:sp>
        <p:nvSpPr>
          <p:cNvPr id="3" name="Espace réservé du contenu 2">
            <a:extLst>
              <a:ext uri="{FF2B5EF4-FFF2-40B4-BE49-F238E27FC236}">
                <a16:creationId xmlns:a16="http://schemas.microsoft.com/office/drawing/2014/main" id="{F4F5A756-F410-4FDA-A757-D1B29C549AFE}"/>
              </a:ext>
            </a:extLst>
          </p:cNvPr>
          <p:cNvSpPr>
            <a:spLocks noGrp="1"/>
          </p:cNvSpPr>
          <p:nvPr>
            <p:ph sz="quarter" idx="10"/>
          </p:nvPr>
        </p:nvSpPr>
        <p:spPr>
          <a:xfrm>
            <a:off x="228600" y="2654713"/>
            <a:ext cx="11748051" cy="1857652"/>
          </a:xfrm>
          <a:solidFill>
            <a:schemeClr val="accent1"/>
          </a:solidFill>
        </p:spPr>
        <p:txBody>
          <a:bodyPr>
            <a:normAutofit/>
          </a:bodyPr>
          <a:lstStyle/>
          <a:p>
            <a:pPr marL="0" indent="0" algn="ctr">
              <a:lnSpc>
                <a:spcPct val="110000"/>
              </a:lnSpc>
              <a:buNone/>
            </a:pPr>
            <a:r>
              <a:rPr lang="fr-FR" sz="2400" dirty="0">
                <a:solidFill>
                  <a:schemeClr val="bg1"/>
                </a:solidFill>
              </a:rPr>
              <a:t>« Constitue un handicap, toute limitation d’activité ou restriction de participation à la vie en société subie dans son environnement par une personne, en raison d’une altération substantielle, durable ou définitive d’une ou plusieurs fonctions physiques, sensorielles, mentales, cognitives ou psychiques, d’un polyhandicap ou d’un trouble de santé invalidant ».</a:t>
            </a:r>
            <a:endParaRPr lang="fr-FR" sz="4400" dirty="0">
              <a:solidFill>
                <a:schemeClr val="bg1"/>
              </a:solidFill>
            </a:endParaRPr>
          </a:p>
        </p:txBody>
      </p:sp>
      <p:sp>
        <p:nvSpPr>
          <p:cNvPr id="4" name="Titre 1">
            <a:extLst>
              <a:ext uri="{FF2B5EF4-FFF2-40B4-BE49-F238E27FC236}">
                <a16:creationId xmlns:a16="http://schemas.microsoft.com/office/drawing/2014/main" id="{D98906EE-838F-E208-1D96-892336766A8D}"/>
              </a:ext>
            </a:extLst>
          </p:cNvPr>
          <p:cNvSpPr txBox="1">
            <a:spLocks/>
          </p:cNvSpPr>
          <p:nvPr/>
        </p:nvSpPr>
        <p:spPr>
          <a:xfrm>
            <a:off x="228600" y="1834693"/>
            <a:ext cx="10166195" cy="742121"/>
          </a:xfrm>
          <a:prstGeom prst="rect">
            <a:avLst/>
          </a:prstGeom>
          <a:noFill/>
          <a:ln w="19050" cmpd="sng">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b="1" u="none" kern="1200" cap="all" baseline="0">
                <a:ln>
                  <a:noFill/>
                </a:ln>
                <a:solidFill>
                  <a:schemeClr val="accent1"/>
                </a:solidFill>
                <a:latin typeface="Calibri" panose="020F0502020204030204" pitchFamily="34" charset="0"/>
                <a:ea typeface="+mj-ea"/>
                <a:cs typeface="Calibri" panose="020F0502020204030204" pitchFamily="34" charset="0"/>
              </a:defRPr>
            </a:lvl1pPr>
          </a:lstStyle>
          <a:p>
            <a:pPr algn="l"/>
            <a:r>
              <a:rPr lang="fr-FR" sz="2400"/>
              <a:t>Rappel Loi du 11 Février 2005</a:t>
            </a:r>
            <a:endParaRPr lang="fr-FR" sz="2400" dirty="0"/>
          </a:p>
        </p:txBody>
      </p:sp>
    </p:spTree>
    <p:extLst>
      <p:ext uri="{BB962C8B-B14F-4D97-AF65-F5344CB8AC3E}">
        <p14:creationId xmlns:p14="http://schemas.microsoft.com/office/powerpoint/2010/main" val="4246586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65A43-2A38-C0D8-CAB7-205ACA5B582C}"/>
              </a:ext>
            </a:extLst>
          </p:cNvPr>
          <p:cNvSpPr>
            <a:spLocks noGrp="1"/>
          </p:cNvSpPr>
          <p:nvPr>
            <p:ph type="title"/>
          </p:nvPr>
        </p:nvSpPr>
        <p:spPr/>
        <p:txBody>
          <a:bodyPr/>
          <a:lstStyle/>
          <a:p>
            <a:r>
              <a:rPr lang="fr-FR" dirty="0"/>
              <a:t>ACCUEIL</a:t>
            </a:r>
          </a:p>
        </p:txBody>
      </p:sp>
      <p:pic>
        <p:nvPicPr>
          <p:cNvPr id="5" name="Espace réservé du contenu 6">
            <a:extLst>
              <a:ext uri="{FF2B5EF4-FFF2-40B4-BE49-F238E27FC236}">
                <a16:creationId xmlns:a16="http://schemas.microsoft.com/office/drawing/2014/main" id="{2C6A15A4-9224-8FF8-D538-C2FEF378DCC7}"/>
              </a:ext>
            </a:extLst>
          </p:cNvPr>
          <p:cNvPicPr>
            <a:picLocks noChangeAspect="1"/>
          </p:cNvPicPr>
          <p:nvPr/>
        </p:nvPicPr>
        <p:blipFill>
          <a:blip r:embed="rId2"/>
          <a:stretch>
            <a:fillRect/>
          </a:stretch>
        </p:blipFill>
        <p:spPr>
          <a:xfrm>
            <a:off x="668337" y="1778351"/>
            <a:ext cx="10855325" cy="443799"/>
          </a:xfrm>
          <a:prstGeom prst="rect">
            <a:avLst/>
          </a:prstGeom>
          <a:ln>
            <a:noFill/>
          </a:ln>
        </p:spPr>
      </p:pic>
      <p:pic>
        <p:nvPicPr>
          <p:cNvPr id="8" name="Image 7">
            <a:extLst>
              <a:ext uri="{FF2B5EF4-FFF2-40B4-BE49-F238E27FC236}">
                <a16:creationId xmlns:a16="http://schemas.microsoft.com/office/drawing/2014/main" id="{FE53A282-3C0D-F12A-EDCB-76B7DFF36C00}"/>
              </a:ext>
            </a:extLst>
          </p:cNvPr>
          <p:cNvPicPr>
            <a:picLocks noChangeAspect="1"/>
          </p:cNvPicPr>
          <p:nvPr/>
        </p:nvPicPr>
        <p:blipFill>
          <a:blip r:embed="rId3"/>
          <a:stretch>
            <a:fillRect/>
          </a:stretch>
        </p:blipFill>
        <p:spPr>
          <a:xfrm>
            <a:off x="600075" y="2592578"/>
            <a:ext cx="10923587" cy="1236465"/>
          </a:xfrm>
          <a:prstGeom prst="rect">
            <a:avLst/>
          </a:prstGeom>
        </p:spPr>
      </p:pic>
    </p:spTree>
    <p:extLst>
      <p:ext uri="{BB962C8B-B14F-4D97-AF65-F5344CB8AC3E}">
        <p14:creationId xmlns:p14="http://schemas.microsoft.com/office/powerpoint/2010/main" val="398901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65A43-2A38-C0D8-CAB7-205ACA5B582C}"/>
              </a:ext>
            </a:extLst>
          </p:cNvPr>
          <p:cNvSpPr>
            <a:spLocks noGrp="1"/>
          </p:cNvSpPr>
          <p:nvPr>
            <p:ph type="title"/>
          </p:nvPr>
        </p:nvSpPr>
        <p:spPr/>
        <p:txBody>
          <a:bodyPr/>
          <a:lstStyle/>
          <a:p>
            <a:r>
              <a:rPr lang="fr-FR" dirty="0"/>
              <a:t>ORGANISATION</a:t>
            </a:r>
          </a:p>
        </p:txBody>
      </p:sp>
      <p:pic>
        <p:nvPicPr>
          <p:cNvPr id="5" name="Espace réservé du contenu 6">
            <a:extLst>
              <a:ext uri="{FF2B5EF4-FFF2-40B4-BE49-F238E27FC236}">
                <a16:creationId xmlns:a16="http://schemas.microsoft.com/office/drawing/2014/main" id="{2C6A15A4-9224-8FF8-D538-C2FEF378DCC7}"/>
              </a:ext>
            </a:extLst>
          </p:cNvPr>
          <p:cNvPicPr>
            <a:picLocks noChangeAspect="1"/>
          </p:cNvPicPr>
          <p:nvPr/>
        </p:nvPicPr>
        <p:blipFill>
          <a:blip r:embed="rId2"/>
          <a:stretch>
            <a:fillRect/>
          </a:stretch>
        </p:blipFill>
        <p:spPr>
          <a:xfrm>
            <a:off x="668337" y="2378426"/>
            <a:ext cx="10855325" cy="443799"/>
          </a:xfrm>
          <a:prstGeom prst="rect">
            <a:avLst/>
          </a:prstGeom>
          <a:ln>
            <a:noFill/>
          </a:ln>
        </p:spPr>
      </p:pic>
      <p:pic>
        <p:nvPicPr>
          <p:cNvPr id="4" name="Image 3">
            <a:extLst>
              <a:ext uri="{FF2B5EF4-FFF2-40B4-BE49-F238E27FC236}">
                <a16:creationId xmlns:a16="http://schemas.microsoft.com/office/drawing/2014/main" id="{4DE58BAA-57C7-5A9C-7B3F-E0C3CB4687E1}"/>
              </a:ext>
            </a:extLst>
          </p:cNvPr>
          <p:cNvPicPr>
            <a:picLocks noChangeAspect="1"/>
          </p:cNvPicPr>
          <p:nvPr/>
        </p:nvPicPr>
        <p:blipFill>
          <a:blip r:embed="rId3"/>
          <a:stretch>
            <a:fillRect/>
          </a:stretch>
        </p:blipFill>
        <p:spPr>
          <a:xfrm>
            <a:off x="668337" y="2924175"/>
            <a:ext cx="10855325" cy="940854"/>
          </a:xfrm>
          <a:prstGeom prst="rect">
            <a:avLst/>
          </a:prstGeom>
        </p:spPr>
      </p:pic>
    </p:spTree>
    <p:extLst>
      <p:ext uri="{BB962C8B-B14F-4D97-AF65-F5344CB8AC3E}">
        <p14:creationId xmlns:p14="http://schemas.microsoft.com/office/powerpoint/2010/main" val="69019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65A43-2A38-C0D8-CAB7-205ACA5B582C}"/>
              </a:ext>
            </a:extLst>
          </p:cNvPr>
          <p:cNvSpPr>
            <a:spLocks noGrp="1"/>
          </p:cNvSpPr>
          <p:nvPr>
            <p:ph type="title"/>
          </p:nvPr>
        </p:nvSpPr>
        <p:spPr/>
        <p:txBody>
          <a:bodyPr/>
          <a:lstStyle/>
          <a:p>
            <a:r>
              <a:rPr lang="fr-FR" dirty="0"/>
              <a:t>PILOTAGE</a:t>
            </a:r>
          </a:p>
        </p:txBody>
      </p:sp>
      <p:pic>
        <p:nvPicPr>
          <p:cNvPr id="5" name="Espace réservé du contenu 6">
            <a:extLst>
              <a:ext uri="{FF2B5EF4-FFF2-40B4-BE49-F238E27FC236}">
                <a16:creationId xmlns:a16="http://schemas.microsoft.com/office/drawing/2014/main" id="{2C6A15A4-9224-8FF8-D538-C2FEF378DCC7}"/>
              </a:ext>
            </a:extLst>
          </p:cNvPr>
          <p:cNvPicPr>
            <a:picLocks noChangeAspect="1"/>
          </p:cNvPicPr>
          <p:nvPr/>
        </p:nvPicPr>
        <p:blipFill>
          <a:blip r:embed="rId2"/>
          <a:stretch>
            <a:fillRect/>
          </a:stretch>
        </p:blipFill>
        <p:spPr>
          <a:xfrm>
            <a:off x="354505" y="2365596"/>
            <a:ext cx="11169158" cy="456629"/>
          </a:xfrm>
          <a:prstGeom prst="rect">
            <a:avLst/>
          </a:prstGeom>
          <a:ln>
            <a:noFill/>
          </a:ln>
        </p:spPr>
      </p:pic>
      <p:pic>
        <p:nvPicPr>
          <p:cNvPr id="6" name="Image 5">
            <a:extLst>
              <a:ext uri="{FF2B5EF4-FFF2-40B4-BE49-F238E27FC236}">
                <a16:creationId xmlns:a16="http://schemas.microsoft.com/office/drawing/2014/main" id="{767406A0-F14C-7417-0C9C-7C35FA7BEB25}"/>
              </a:ext>
            </a:extLst>
          </p:cNvPr>
          <p:cNvPicPr>
            <a:picLocks noChangeAspect="1"/>
          </p:cNvPicPr>
          <p:nvPr/>
        </p:nvPicPr>
        <p:blipFill>
          <a:blip r:embed="rId3"/>
          <a:stretch>
            <a:fillRect/>
          </a:stretch>
        </p:blipFill>
        <p:spPr>
          <a:xfrm>
            <a:off x="354504" y="3018772"/>
            <a:ext cx="11169158" cy="1278288"/>
          </a:xfrm>
          <a:prstGeom prst="rect">
            <a:avLst/>
          </a:prstGeom>
        </p:spPr>
      </p:pic>
    </p:spTree>
    <p:extLst>
      <p:ext uri="{BB962C8B-B14F-4D97-AF65-F5344CB8AC3E}">
        <p14:creationId xmlns:p14="http://schemas.microsoft.com/office/powerpoint/2010/main" val="404936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FA5FDA-888D-C30F-2B4E-30014A06B363}"/>
              </a:ext>
            </a:extLst>
          </p:cNvPr>
          <p:cNvSpPr>
            <a:spLocks noGrp="1"/>
          </p:cNvSpPr>
          <p:nvPr>
            <p:ph type="title"/>
          </p:nvPr>
        </p:nvSpPr>
        <p:spPr/>
        <p:txBody>
          <a:bodyPr/>
          <a:lstStyle/>
          <a:p>
            <a:r>
              <a:rPr lang="fr-FR" dirty="0"/>
              <a:t>Rapport régional</a:t>
            </a:r>
          </a:p>
        </p:txBody>
      </p:sp>
      <p:sp>
        <p:nvSpPr>
          <p:cNvPr id="3" name="Espace réservé du contenu 2">
            <a:extLst>
              <a:ext uri="{FF2B5EF4-FFF2-40B4-BE49-F238E27FC236}">
                <a16:creationId xmlns:a16="http://schemas.microsoft.com/office/drawing/2014/main" id="{99C709F7-DB80-0E2E-5E45-48BD90B97635}"/>
              </a:ext>
            </a:extLst>
          </p:cNvPr>
          <p:cNvSpPr>
            <a:spLocks noGrp="1"/>
          </p:cNvSpPr>
          <p:nvPr>
            <p:ph sz="quarter" idx="10"/>
          </p:nvPr>
        </p:nvSpPr>
        <p:spPr/>
        <p:txBody>
          <a:bodyPr/>
          <a:lstStyle/>
          <a:p>
            <a:r>
              <a:rPr lang="fr-FR" dirty="0"/>
              <a:t>Enquête de terrain menée par des représentants des usagers</a:t>
            </a:r>
          </a:p>
          <a:p>
            <a:r>
              <a:rPr lang="fr-FR" dirty="0"/>
              <a:t>38 établissements de santé ont participé </a:t>
            </a:r>
          </a:p>
          <a:p>
            <a:endParaRPr lang="fr-FR" dirty="0"/>
          </a:p>
        </p:txBody>
      </p:sp>
      <p:pic>
        <p:nvPicPr>
          <p:cNvPr id="5" name="Image 4">
            <a:hlinkClick r:id="rId2"/>
            <a:extLst>
              <a:ext uri="{FF2B5EF4-FFF2-40B4-BE49-F238E27FC236}">
                <a16:creationId xmlns:a16="http://schemas.microsoft.com/office/drawing/2014/main" id="{BAB54B59-0323-D073-CFDE-C442145BD7C6}"/>
              </a:ext>
            </a:extLst>
          </p:cNvPr>
          <p:cNvPicPr>
            <a:picLocks noChangeAspect="1"/>
          </p:cNvPicPr>
          <p:nvPr/>
        </p:nvPicPr>
        <p:blipFill>
          <a:blip r:embed="rId3"/>
          <a:stretch>
            <a:fillRect/>
          </a:stretch>
        </p:blipFill>
        <p:spPr>
          <a:xfrm rot="1097438">
            <a:off x="8590834" y="2671666"/>
            <a:ext cx="2440546" cy="3534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5354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EBB97-A744-4669-B2C8-B0FE6B487C45}"/>
              </a:ext>
            </a:extLst>
          </p:cNvPr>
          <p:cNvSpPr>
            <a:spLocks noGrp="1"/>
          </p:cNvSpPr>
          <p:nvPr>
            <p:ph type="title"/>
          </p:nvPr>
        </p:nvSpPr>
        <p:spPr/>
        <p:txBody>
          <a:bodyPr>
            <a:normAutofit/>
          </a:bodyPr>
          <a:lstStyle/>
          <a:p>
            <a:r>
              <a:rPr lang="fr-FR" dirty="0"/>
              <a:t>Pour aller plus loin</a:t>
            </a:r>
          </a:p>
        </p:txBody>
      </p:sp>
      <p:sp>
        <p:nvSpPr>
          <p:cNvPr id="3" name="Espace réservé du contenu 2">
            <a:extLst>
              <a:ext uri="{FF2B5EF4-FFF2-40B4-BE49-F238E27FC236}">
                <a16:creationId xmlns:a16="http://schemas.microsoft.com/office/drawing/2014/main" id="{8AA90086-3046-49F6-84F9-EEDA2B0EFAA4}"/>
              </a:ext>
            </a:extLst>
          </p:cNvPr>
          <p:cNvSpPr>
            <a:spLocks noGrp="1"/>
          </p:cNvSpPr>
          <p:nvPr>
            <p:ph sz="quarter" idx="10"/>
          </p:nvPr>
        </p:nvSpPr>
        <p:spPr/>
        <p:txBody>
          <a:bodyPr>
            <a:normAutofit/>
          </a:bodyPr>
          <a:lstStyle/>
          <a:p>
            <a:endParaRPr lang="fr-FR" dirty="0"/>
          </a:p>
          <a:p>
            <a:pPr marL="0" indent="0">
              <a:buNone/>
            </a:pPr>
            <a:endParaRPr lang="fr-FR" sz="4400" dirty="0">
              <a:solidFill>
                <a:schemeClr val="tx2"/>
              </a:solidFill>
            </a:endParaRPr>
          </a:p>
          <a:p>
            <a:pPr marL="0" indent="0">
              <a:buNone/>
            </a:pPr>
            <a:endParaRPr lang="fr-FR" sz="4400" dirty="0">
              <a:solidFill>
                <a:schemeClr val="tx2"/>
              </a:solidFill>
            </a:endParaRPr>
          </a:p>
          <a:p>
            <a:pPr marL="0" indent="0">
              <a:buNone/>
            </a:pPr>
            <a:endParaRPr lang="fr-FR" sz="4400" dirty="0">
              <a:solidFill>
                <a:schemeClr val="tx2"/>
              </a:solidFill>
            </a:endParaRPr>
          </a:p>
          <a:p>
            <a:pPr marL="0" indent="0">
              <a:buNone/>
            </a:pPr>
            <a:endParaRPr lang="fr-FR" sz="4400" dirty="0">
              <a:solidFill>
                <a:schemeClr val="tx2"/>
              </a:solidFill>
            </a:endParaRPr>
          </a:p>
        </p:txBody>
      </p:sp>
      <p:sp>
        <p:nvSpPr>
          <p:cNvPr id="5" name="Espace réservé du contenu 2">
            <a:extLst>
              <a:ext uri="{FF2B5EF4-FFF2-40B4-BE49-F238E27FC236}">
                <a16:creationId xmlns:a16="http://schemas.microsoft.com/office/drawing/2014/main" id="{ED5C4C14-9084-4BE5-A5AD-75CF05236110}"/>
              </a:ext>
            </a:extLst>
          </p:cNvPr>
          <p:cNvSpPr txBox="1">
            <a:spLocks/>
          </p:cNvSpPr>
          <p:nvPr/>
        </p:nvSpPr>
        <p:spPr>
          <a:xfrm>
            <a:off x="266218" y="1645477"/>
            <a:ext cx="11544069" cy="4944577"/>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b="0" u="none" kern="1200">
                <a:ln>
                  <a:noFill/>
                </a:ln>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Symbol" panose="05050102010706020507" pitchFamily="18" charset="2"/>
              <a:buChar char=""/>
              <a:defRPr sz="280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SzPct val="125000"/>
              <a:buFont typeface="Arial" panose="020B0604020202020204" pitchFamily="34" charset="0"/>
              <a:buNone/>
              <a:defRPr sz="24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sz="2400" dirty="0">
                <a:hlinkClick r:id="rId2"/>
              </a:rPr>
              <a:t>Haute Autorité de Santé - Mettre en œuvre la certification pour la qualité des soins (has-sante.fr)</a:t>
            </a:r>
            <a:endParaRPr lang="fr-FR" sz="2400" dirty="0"/>
          </a:p>
          <a:p>
            <a:pPr lvl="1">
              <a:buFont typeface="Wingdings" panose="05000000000000000000" pitchFamily="2" charset="2"/>
              <a:buChar char="Ø"/>
            </a:pPr>
            <a:r>
              <a:rPr lang="fr-FR" sz="2400" dirty="0">
                <a:hlinkClick r:id="rId3"/>
              </a:rPr>
              <a:t>manuel_certification_es_qualite_des_soins.pdf (has-sante.fr)</a:t>
            </a:r>
            <a:endParaRPr lang="fr-FR" sz="2400" dirty="0"/>
          </a:p>
          <a:p>
            <a:pPr lvl="1">
              <a:buFont typeface="Wingdings" panose="05000000000000000000" pitchFamily="2" charset="2"/>
              <a:buChar char="Ø"/>
            </a:pPr>
            <a:r>
              <a:rPr lang="fr-FR" sz="2400" dirty="0">
                <a:hlinkClick r:id="rId4"/>
              </a:rPr>
              <a:t>fiche_pedagogique_handicap_certification.pdf (has-sante.fr)</a:t>
            </a:r>
            <a:endParaRPr lang="fr-FR" sz="2400" dirty="0"/>
          </a:p>
          <a:p>
            <a:pPr lvl="1">
              <a:buFont typeface="Wingdings" panose="05000000000000000000" pitchFamily="2" charset="2"/>
              <a:buChar char="Ø"/>
            </a:pPr>
            <a:r>
              <a:rPr lang="fr-FR" sz="2400" dirty="0">
                <a:hlinkClick r:id="rId5"/>
              </a:rPr>
              <a:t>fiches_pratiques_implication_des_representants_des_usagers_2020-11-25_14-34-59_9.pdf (has-sante.fr)</a:t>
            </a:r>
            <a:endParaRPr lang="fr-FR" sz="2400" dirty="0"/>
          </a:p>
          <a:p>
            <a:pPr lvl="1">
              <a:buFont typeface="Wingdings" panose="05000000000000000000" pitchFamily="2" charset="2"/>
              <a:buChar char="Ø"/>
            </a:pPr>
            <a:r>
              <a:rPr lang="fr-FR" sz="2400" dirty="0">
                <a:hlinkClick r:id="rId6"/>
              </a:rPr>
              <a:t>guide_entretien_des_experts_visiteurs_avec_les_representants_des_usagers_2020-11-25_14-34-59_11.pdf (has-sante.fr)</a:t>
            </a: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r>
              <a:rPr lang="fr-FR" sz="2400" dirty="0">
                <a:hlinkClick r:id="rId7"/>
              </a:rPr>
              <a:t>Haute Autorité de Santé - Accueil, accompagnement et organisation des soins en établissement de santé pour les personnes en situation de handicap (has-sante.fr)</a:t>
            </a:r>
            <a:endParaRPr lang="fr-FR" sz="2400" dirty="0"/>
          </a:p>
          <a:p>
            <a:pPr lvl="1">
              <a:buFont typeface="Wingdings" panose="05000000000000000000" pitchFamily="2" charset="2"/>
              <a:buChar char="Ø"/>
            </a:pPr>
            <a:r>
              <a:rPr lang="fr-FR" sz="2400" dirty="0">
                <a:hlinkClick r:id="rId8"/>
              </a:rPr>
              <a:t>GUIDE D’AMÉLIORATION DES PRATIQUES PROFESSIONNELLES (has-sante.fr)</a:t>
            </a:r>
            <a:endParaRPr lang="fr-FR" sz="2400" dirty="0"/>
          </a:p>
          <a:p>
            <a:pPr lvl="1">
              <a:buFont typeface="Wingdings" panose="05000000000000000000" pitchFamily="2" charset="2"/>
              <a:buChar char="Ø"/>
            </a:pPr>
            <a:r>
              <a:rPr lang="fr-FR" sz="2400" dirty="0">
                <a:hlinkClick r:id="rId9"/>
              </a:rPr>
              <a:t>outil_1_check_list__handicap.docx (live.com)</a:t>
            </a:r>
            <a:endParaRPr lang="fr-FR" sz="2400" dirty="0"/>
          </a:p>
          <a:p>
            <a:pPr lvl="1">
              <a:buFont typeface="Wingdings" panose="05000000000000000000" pitchFamily="2" charset="2"/>
              <a:buChar char="Ø"/>
            </a:pPr>
            <a:r>
              <a:rPr lang="fr-FR" sz="2400" dirty="0">
                <a:hlinkClick r:id="rId10"/>
              </a:rPr>
              <a:t>outi_2_patient_traceur_handicap.docx (live.com)</a:t>
            </a:r>
            <a:endParaRPr lang="fr-FR" sz="2400" dirty="0"/>
          </a:p>
          <a:p>
            <a:pPr lvl="1">
              <a:buFont typeface="Wingdings" panose="05000000000000000000" pitchFamily="2" charset="2"/>
              <a:buChar char="Ø"/>
            </a:pPr>
            <a:r>
              <a:rPr lang="fr-FR" sz="2400" dirty="0">
                <a:hlinkClick r:id="rId11"/>
              </a:rPr>
              <a:t>doc_ru_2018_09_26.pdf (has-sante.fr)</a:t>
            </a:r>
            <a:endParaRPr lang="fr-FR" sz="2400" dirty="0"/>
          </a:p>
          <a:p>
            <a:pPr lvl="1">
              <a:buFont typeface="Wingdings" panose="05000000000000000000" pitchFamily="2" charset="2"/>
              <a:buChar char="Ø"/>
            </a:pPr>
            <a:endParaRPr lang="fr-FR" sz="2000" dirty="0">
              <a:solidFill>
                <a:schemeClr val="tx2"/>
              </a:solidFill>
            </a:endParaRPr>
          </a:p>
          <a:p>
            <a:pPr lvl="1">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1100" dirty="0"/>
          </a:p>
        </p:txBody>
      </p:sp>
    </p:spTree>
    <p:extLst>
      <p:ext uri="{BB962C8B-B14F-4D97-AF65-F5344CB8AC3E}">
        <p14:creationId xmlns:p14="http://schemas.microsoft.com/office/powerpoint/2010/main" val="3262452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sz="quarter" idx="10"/>
          </p:nvPr>
        </p:nvSpPr>
        <p:spPr>
          <a:xfrm>
            <a:off x="465242" y="1010478"/>
            <a:ext cx="11261516" cy="5558102"/>
          </a:xfrm>
        </p:spPr>
        <p:txBody>
          <a:bodyPr>
            <a:normAutofit/>
          </a:bodyPr>
          <a:lstStyle/>
          <a:p>
            <a:pPr marL="0" indent="0" algn="ctr">
              <a:lnSpc>
                <a:spcPct val="200000"/>
              </a:lnSpc>
              <a:buNone/>
            </a:pPr>
            <a:r>
              <a:rPr lang="fr-FR" u="sng" dirty="0"/>
              <a:t>Contacts : </a:t>
            </a:r>
          </a:p>
          <a:p>
            <a:pPr marL="0" indent="0" algn="ctr">
              <a:lnSpc>
                <a:spcPct val="200000"/>
              </a:lnSpc>
              <a:buNone/>
            </a:pPr>
            <a:r>
              <a:rPr lang="fr-FR" sz="2400" dirty="0"/>
              <a:t>BAILLEUL Clément, France Assos Santé, </a:t>
            </a:r>
            <a:r>
              <a:rPr lang="fr-FR" sz="2400" dirty="0">
                <a:hlinkClick r:id="rId2"/>
              </a:rPr>
              <a:t>cbailleul@france-assos-sante.org</a:t>
            </a:r>
            <a:endParaRPr lang="fr-FR" sz="2400" dirty="0"/>
          </a:p>
          <a:p>
            <a:pPr marL="0" indent="0" algn="ctr">
              <a:lnSpc>
                <a:spcPct val="200000"/>
              </a:lnSpc>
              <a:buNone/>
            </a:pPr>
            <a:r>
              <a:rPr lang="fi-FI" sz="2400" dirty="0"/>
              <a:t>POLLART Maureen, France Assos Santé, </a:t>
            </a:r>
            <a:r>
              <a:rPr lang="fi-FI" sz="2400" dirty="0">
                <a:hlinkClick r:id="rId3"/>
              </a:rPr>
              <a:t>mpollart@france-assos-sante.org</a:t>
            </a:r>
            <a:endParaRPr lang="fi-FI" sz="2400" dirty="0"/>
          </a:p>
          <a:p>
            <a:pPr marL="0" indent="0" algn="ctr">
              <a:lnSpc>
                <a:spcPct val="200000"/>
              </a:lnSpc>
              <a:buNone/>
            </a:pPr>
            <a:r>
              <a:rPr lang="fi-FI" sz="2400" dirty="0"/>
              <a:t>CORVOISIER Cédric, Réseau Santé Qualité Risques, </a:t>
            </a:r>
            <a:r>
              <a:rPr lang="fi-FI" sz="2400" dirty="0">
                <a:hlinkClick r:id="rId4"/>
              </a:rPr>
              <a:t>ccorvoisier@rsqr-hdf.com</a:t>
            </a:r>
            <a:endParaRPr lang="fi-FI" sz="2400" dirty="0"/>
          </a:p>
          <a:p>
            <a:pPr marL="0" indent="0" algn="ctr">
              <a:lnSpc>
                <a:spcPct val="200000"/>
              </a:lnSpc>
              <a:buNone/>
            </a:pPr>
            <a:r>
              <a:rPr lang="fr-FR" sz="2400" dirty="0"/>
              <a:t>DUTOIT Laurine, Réseau Santé Qualité Risques, </a:t>
            </a:r>
            <a:r>
              <a:rPr lang="fr-FR" sz="2400" dirty="0">
                <a:hlinkClick r:id="rId5"/>
              </a:rPr>
              <a:t>ldutoit@rsqr-hdf.com</a:t>
            </a:r>
            <a:endParaRPr lang="fr-FR" sz="2400" dirty="0"/>
          </a:p>
          <a:p>
            <a:pPr marL="0" indent="0" algn="ctr">
              <a:lnSpc>
                <a:spcPct val="200000"/>
              </a:lnSpc>
              <a:buNone/>
            </a:pPr>
            <a:endParaRPr lang="fr-FR" sz="2400" dirty="0"/>
          </a:p>
          <a:p>
            <a:pPr marL="0" indent="0">
              <a:lnSpc>
                <a:spcPct val="200000"/>
              </a:lnSpc>
              <a:buNone/>
            </a:pPr>
            <a:endParaRPr lang="fr-FR" dirty="0"/>
          </a:p>
        </p:txBody>
      </p:sp>
    </p:spTree>
    <p:extLst>
      <p:ext uri="{BB962C8B-B14F-4D97-AF65-F5344CB8AC3E}">
        <p14:creationId xmlns:p14="http://schemas.microsoft.com/office/powerpoint/2010/main" val="417474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3D268-E66C-423A-8DE6-692B76B2EDE9}"/>
              </a:ext>
            </a:extLst>
          </p:cNvPr>
          <p:cNvSpPr>
            <a:spLocks noGrp="1"/>
          </p:cNvSpPr>
          <p:nvPr>
            <p:ph type="title"/>
          </p:nvPr>
        </p:nvSpPr>
        <p:spPr>
          <a:xfrm>
            <a:off x="1346629" y="133930"/>
            <a:ext cx="8090669" cy="742121"/>
          </a:xfrm>
        </p:spPr>
        <p:txBody>
          <a:bodyPr>
            <a:normAutofit fontScale="90000"/>
          </a:bodyPr>
          <a:lstStyle/>
          <a:p>
            <a:r>
              <a:rPr lang="fr-FR" dirty="0"/>
              <a:t>Les principaux enjeux pour les établissements de sante</a:t>
            </a:r>
          </a:p>
        </p:txBody>
      </p:sp>
      <p:sp>
        <p:nvSpPr>
          <p:cNvPr id="3" name="Espace réservé du contenu 2">
            <a:extLst>
              <a:ext uri="{FF2B5EF4-FFF2-40B4-BE49-F238E27FC236}">
                <a16:creationId xmlns:a16="http://schemas.microsoft.com/office/drawing/2014/main" id="{F4F5A756-F410-4FDA-A757-D1B29C549AFE}"/>
              </a:ext>
            </a:extLst>
          </p:cNvPr>
          <p:cNvSpPr>
            <a:spLocks noGrp="1"/>
          </p:cNvSpPr>
          <p:nvPr>
            <p:ph sz="quarter" idx="10"/>
          </p:nvPr>
        </p:nvSpPr>
        <p:spPr>
          <a:xfrm>
            <a:off x="734337" y="1760191"/>
            <a:ext cx="10856687" cy="4829863"/>
          </a:xfrm>
        </p:spPr>
        <p:txBody>
          <a:bodyPr>
            <a:normAutofit fontScale="92500" lnSpcReduction="20000"/>
          </a:bodyPr>
          <a:lstStyle/>
          <a:p>
            <a:pPr marL="0" indent="0" algn="just">
              <a:lnSpc>
                <a:spcPct val="110000"/>
              </a:lnSpc>
              <a:buNone/>
            </a:pPr>
            <a:r>
              <a:rPr lang="fr-FR" sz="3200" u="sng" dirty="0">
                <a:solidFill>
                  <a:schemeClr val="tx2"/>
                </a:solidFill>
              </a:rPr>
              <a:t>Objectif fixé par la HAS depuis 2007  : </a:t>
            </a:r>
          </a:p>
          <a:p>
            <a:pPr algn="just">
              <a:lnSpc>
                <a:spcPct val="110000"/>
              </a:lnSpc>
              <a:buFontTx/>
              <a:buChar char="-"/>
            </a:pPr>
            <a:r>
              <a:rPr lang="fr-FR" sz="2800" b="1" dirty="0"/>
              <a:t>Assurer un accueil et une accessibilité pour tous les patients (et leur entourage)</a:t>
            </a:r>
          </a:p>
          <a:p>
            <a:pPr algn="just">
              <a:lnSpc>
                <a:spcPct val="110000"/>
              </a:lnSpc>
              <a:buFontTx/>
              <a:buChar char="-"/>
            </a:pPr>
            <a:endParaRPr lang="fr-FR" sz="2800" dirty="0"/>
          </a:p>
          <a:p>
            <a:pPr marL="0" indent="0" algn="just">
              <a:lnSpc>
                <a:spcPct val="110000"/>
              </a:lnSpc>
              <a:buNone/>
            </a:pPr>
            <a:r>
              <a:rPr lang="fr-FR" sz="3200" u="sng" dirty="0">
                <a:solidFill>
                  <a:schemeClr val="tx2"/>
                </a:solidFill>
              </a:rPr>
              <a:t>Critères : </a:t>
            </a:r>
          </a:p>
          <a:p>
            <a:pPr algn="just">
              <a:lnSpc>
                <a:spcPct val="110000"/>
              </a:lnSpc>
              <a:buFontTx/>
              <a:buChar char="-"/>
            </a:pPr>
            <a:r>
              <a:rPr lang="fr-FR" sz="2600" u="sng" dirty="0"/>
              <a:t>Développer la prévention</a:t>
            </a:r>
          </a:p>
          <a:p>
            <a:pPr algn="just">
              <a:lnSpc>
                <a:spcPct val="110000"/>
              </a:lnSpc>
              <a:buFontTx/>
              <a:buChar char="-"/>
            </a:pPr>
            <a:r>
              <a:rPr lang="fr-FR" sz="2600" dirty="0"/>
              <a:t>Favoriser le </a:t>
            </a:r>
            <a:r>
              <a:rPr lang="fr-FR" sz="2600" u="sng" dirty="0"/>
              <a:t>maintien de l’autonomie</a:t>
            </a:r>
          </a:p>
          <a:p>
            <a:pPr algn="just">
              <a:lnSpc>
                <a:spcPct val="110000"/>
              </a:lnSpc>
              <a:buFontTx/>
              <a:buChar char="-"/>
            </a:pPr>
            <a:r>
              <a:rPr lang="fr-FR" sz="2600" dirty="0"/>
              <a:t>Développer des modalités </a:t>
            </a:r>
            <a:r>
              <a:rPr lang="fr-FR" sz="2600" u="sng" dirty="0"/>
              <a:t>d’évaluation adaptées de la douleur</a:t>
            </a:r>
          </a:p>
          <a:p>
            <a:pPr algn="just">
              <a:lnSpc>
                <a:spcPct val="110000"/>
              </a:lnSpc>
              <a:buFontTx/>
              <a:buChar char="-"/>
            </a:pPr>
            <a:r>
              <a:rPr lang="fr-FR" sz="2600" dirty="0"/>
              <a:t>Associer le proche aidant dans le mise en œuvre du </a:t>
            </a:r>
            <a:r>
              <a:rPr lang="fr-FR" sz="2600" u="sng" dirty="0"/>
              <a:t>projet de soin</a:t>
            </a:r>
          </a:p>
          <a:p>
            <a:pPr algn="just">
              <a:lnSpc>
                <a:spcPct val="110000"/>
              </a:lnSpc>
              <a:buFontTx/>
              <a:buChar char="-"/>
            </a:pPr>
            <a:r>
              <a:rPr lang="fr-FR" sz="2600" dirty="0"/>
              <a:t>Mettre en place </a:t>
            </a:r>
            <a:r>
              <a:rPr lang="fr-FR" sz="2600" u="sng" dirty="0"/>
              <a:t>aux urgences une prise en charge adaptée</a:t>
            </a:r>
            <a:endParaRPr lang="fr-FR" sz="2800" u="sng" dirty="0"/>
          </a:p>
        </p:txBody>
      </p:sp>
      <p:pic>
        <p:nvPicPr>
          <p:cNvPr id="5" name="Image 4">
            <a:extLst>
              <a:ext uri="{FF2B5EF4-FFF2-40B4-BE49-F238E27FC236}">
                <a16:creationId xmlns:a16="http://schemas.microsoft.com/office/drawing/2014/main" id="{3722D0A1-50EA-86A5-7919-45EAE9BF53FC}"/>
              </a:ext>
            </a:extLst>
          </p:cNvPr>
          <p:cNvPicPr>
            <a:picLocks noChangeAspect="1"/>
          </p:cNvPicPr>
          <p:nvPr/>
        </p:nvPicPr>
        <p:blipFill>
          <a:blip r:embed="rId2"/>
          <a:stretch>
            <a:fillRect/>
          </a:stretch>
        </p:blipFill>
        <p:spPr>
          <a:xfrm>
            <a:off x="6936997" y="1208563"/>
            <a:ext cx="1904923" cy="965234"/>
          </a:xfrm>
          <a:prstGeom prst="rect">
            <a:avLst/>
          </a:prstGeom>
        </p:spPr>
      </p:pic>
    </p:spTree>
    <p:extLst>
      <p:ext uri="{BB962C8B-B14F-4D97-AF65-F5344CB8AC3E}">
        <p14:creationId xmlns:p14="http://schemas.microsoft.com/office/powerpoint/2010/main" val="220334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3D268-E66C-423A-8DE6-692B76B2EDE9}"/>
              </a:ext>
            </a:extLst>
          </p:cNvPr>
          <p:cNvSpPr>
            <a:spLocks noGrp="1"/>
          </p:cNvSpPr>
          <p:nvPr>
            <p:ph type="title"/>
          </p:nvPr>
        </p:nvSpPr>
        <p:spPr/>
        <p:txBody>
          <a:bodyPr/>
          <a:lstStyle/>
          <a:p>
            <a:r>
              <a:rPr lang="fr-FR" dirty="0"/>
              <a:t>Accès à l’information</a:t>
            </a:r>
          </a:p>
        </p:txBody>
      </p:sp>
      <p:sp>
        <p:nvSpPr>
          <p:cNvPr id="3" name="Espace réservé du contenu 2">
            <a:extLst>
              <a:ext uri="{FF2B5EF4-FFF2-40B4-BE49-F238E27FC236}">
                <a16:creationId xmlns:a16="http://schemas.microsoft.com/office/drawing/2014/main" id="{F4F5A756-F410-4FDA-A757-D1B29C549AFE}"/>
              </a:ext>
            </a:extLst>
          </p:cNvPr>
          <p:cNvSpPr>
            <a:spLocks noGrp="1"/>
          </p:cNvSpPr>
          <p:nvPr>
            <p:ph sz="quarter" idx="10"/>
          </p:nvPr>
        </p:nvSpPr>
        <p:spPr>
          <a:xfrm>
            <a:off x="399057" y="2602244"/>
            <a:ext cx="8031291" cy="3516001"/>
          </a:xfrm>
        </p:spPr>
        <p:txBody>
          <a:bodyPr>
            <a:normAutofit lnSpcReduction="10000"/>
          </a:bodyPr>
          <a:lstStyle/>
          <a:p>
            <a:pPr algn="just">
              <a:lnSpc>
                <a:spcPct val="110000"/>
              </a:lnSpc>
              <a:buFont typeface="Wingdings" panose="05000000000000000000" pitchFamily="2" charset="2"/>
              <a:buChar char="Ø"/>
            </a:pPr>
            <a:r>
              <a:rPr lang="fr-FR" sz="3200" dirty="0">
                <a:solidFill>
                  <a:schemeClr val="tx2"/>
                </a:solidFill>
              </a:rPr>
              <a:t> Référent handicap ou une équipe spécialisée</a:t>
            </a:r>
          </a:p>
          <a:p>
            <a:pPr algn="just">
              <a:lnSpc>
                <a:spcPct val="110000"/>
              </a:lnSpc>
              <a:buFont typeface="Wingdings" panose="05000000000000000000" pitchFamily="2" charset="2"/>
              <a:buChar char="Ø"/>
            </a:pPr>
            <a:r>
              <a:rPr lang="fr-FR" sz="3200" dirty="0">
                <a:solidFill>
                  <a:schemeClr val="tx2"/>
                </a:solidFill>
              </a:rPr>
              <a:t> Numéro de téléphone dédié afin de faciliter l’accès à l’information de la personne pour qu’elle puisse joindre directement les équipes</a:t>
            </a:r>
          </a:p>
          <a:p>
            <a:pPr algn="just">
              <a:lnSpc>
                <a:spcPct val="110000"/>
              </a:lnSpc>
              <a:buFont typeface="Wingdings" panose="05000000000000000000" pitchFamily="2" charset="2"/>
              <a:buChar char="Ø"/>
            </a:pPr>
            <a:r>
              <a:rPr lang="fr-FR" sz="3200" dirty="0">
                <a:solidFill>
                  <a:schemeClr val="tx2"/>
                </a:solidFill>
              </a:rPr>
              <a:t> Site internet et documents d’information adaptés</a:t>
            </a:r>
          </a:p>
        </p:txBody>
      </p:sp>
      <p:pic>
        <p:nvPicPr>
          <p:cNvPr id="5" name="Image 4">
            <a:extLst>
              <a:ext uri="{FF2B5EF4-FFF2-40B4-BE49-F238E27FC236}">
                <a16:creationId xmlns:a16="http://schemas.microsoft.com/office/drawing/2014/main" id="{FCBBAEB1-65EC-4411-8F57-5ABB5C2AB12D}"/>
              </a:ext>
            </a:extLst>
          </p:cNvPr>
          <p:cNvPicPr>
            <a:picLocks noChangeAspect="1"/>
          </p:cNvPicPr>
          <p:nvPr/>
        </p:nvPicPr>
        <p:blipFill>
          <a:blip r:embed="rId2"/>
          <a:stretch>
            <a:fillRect/>
          </a:stretch>
        </p:blipFill>
        <p:spPr>
          <a:xfrm>
            <a:off x="9115269" y="3429000"/>
            <a:ext cx="2383962" cy="1694262"/>
          </a:xfrm>
          <a:prstGeom prst="rect">
            <a:avLst/>
          </a:prstGeom>
        </p:spPr>
      </p:pic>
      <p:sp>
        <p:nvSpPr>
          <p:cNvPr id="6" name="Espace réservé du contenu 2">
            <a:extLst>
              <a:ext uri="{FF2B5EF4-FFF2-40B4-BE49-F238E27FC236}">
                <a16:creationId xmlns:a16="http://schemas.microsoft.com/office/drawing/2014/main" id="{37DEBD09-6250-4B23-A752-FADDDABF5D7A}"/>
              </a:ext>
            </a:extLst>
          </p:cNvPr>
          <p:cNvSpPr txBox="1">
            <a:spLocks/>
          </p:cNvSpPr>
          <p:nvPr/>
        </p:nvSpPr>
        <p:spPr>
          <a:xfrm>
            <a:off x="3327217" y="1679553"/>
            <a:ext cx="6792143" cy="596287"/>
          </a:xfrm>
          <a:prstGeom prst="rect">
            <a:avLst/>
          </a:prstGeom>
          <a:ln>
            <a:no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600" b="0" u="none" kern="1200">
                <a:ln>
                  <a:noFill/>
                </a:ln>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Symbol" panose="05050102010706020507" pitchFamily="18" charset="2"/>
              <a:buChar char=""/>
              <a:defRPr sz="280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SzPct val="125000"/>
              <a:buFont typeface="Arial" panose="020B0604020202020204" pitchFamily="34" charset="0"/>
              <a:buNone/>
              <a:defRPr sz="24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fr-FR" sz="3200" dirty="0">
                <a:solidFill>
                  <a:schemeClr val="accent2"/>
                </a:solidFill>
              </a:rPr>
              <a:t>Maintenir la personne la plus autonome</a:t>
            </a:r>
            <a:endParaRPr lang="fr-FR" sz="2800" dirty="0">
              <a:solidFill>
                <a:schemeClr val="accent2"/>
              </a:solidFill>
            </a:endParaRPr>
          </a:p>
        </p:txBody>
      </p:sp>
      <p:pic>
        <p:nvPicPr>
          <p:cNvPr id="4" name="Image 3">
            <a:extLst>
              <a:ext uri="{FF2B5EF4-FFF2-40B4-BE49-F238E27FC236}">
                <a16:creationId xmlns:a16="http://schemas.microsoft.com/office/drawing/2014/main" id="{D24DE66C-8C87-8BFB-3448-6432793EEBF6}"/>
              </a:ext>
            </a:extLst>
          </p:cNvPr>
          <p:cNvPicPr>
            <a:picLocks noChangeAspect="1"/>
          </p:cNvPicPr>
          <p:nvPr/>
        </p:nvPicPr>
        <p:blipFill>
          <a:blip r:embed="rId3"/>
          <a:stretch>
            <a:fillRect/>
          </a:stretch>
        </p:blipFill>
        <p:spPr>
          <a:xfrm>
            <a:off x="2351809" y="1677652"/>
            <a:ext cx="975408" cy="494244"/>
          </a:xfrm>
          <a:prstGeom prst="rect">
            <a:avLst/>
          </a:prstGeom>
        </p:spPr>
      </p:pic>
    </p:spTree>
    <p:extLst>
      <p:ext uri="{BB962C8B-B14F-4D97-AF65-F5344CB8AC3E}">
        <p14:creationId xmlns:p14="http://schemas.microsoft.com/office/powerpoint/2010/main" val="2107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3D268-E66C-423A-8DE6-692B76B2EDE9}"/>
              </a:ext>
            </a:extLst>
          </p:cNvPr>
          <p:cNvSpPr>
            <a:spLocks noGrp="1"/>
          </p:cNvSpPr>
          <p:nvPr>
            <p:ph type="title"/>
          </p:nvPr>
        </p:nvSpPr>
        <p:spPr/>
        <p:txBody>
          <a:bodyPr/>
          <a:lstStyle/>
          <a:p>
            <a:r>
              <a:rPr lang="fr-FR" dirty="0"/>
              <a:t>Accès à L’ETABLISSEMENT</a:t>
            </a:r>
          </a:p>
        </p:txBody>
      </p:sp>
      <p:sp>
        <p:nvSpPr>
          <p:cNvPr id="3" name="Espace réservé du contenu 2">
            <a:extLst>
              <a:ext uri="{FF2B5EF4-FFF2-40B4-BE49-F238E27FC236}">
                <a16:creationId xmlns:a16="http://schemas.microsoft.com/office/drawing/2014/main" id="{F4F5A756-F410-4FDA-A757-D1B29C549AFE}"/>
              </a:ext>
            </a:extLst>
          </p:cNvPr>
          <p:cNvSpPr>
            <a:spLocks noGrp="1"/>
          </p:cNvSpPr>
          <p:nvPr>
            <p:ph sz="quarter" idx="10"/>
          </p:nvPr>
        </p:nvSpPr>
        <p:spPr>
          <a:xfrm>
            <a:off x="1049297" y="2634008"/>
            <a:ext cx="8031291" cy="3516001"/>
          </a:xfrm>
        </p:spPr>
        <p:txBody>
          <a:bodyPr>
            <a:normAutofit/>
          </a:bodyPr>
          <a:lstStyle/>
          <a:p>
            <a:pPr algn="just">
              <a:lnSpc>
                <a:spcPct val="110000"/>
              </a:lnSpc>
              <a:buFont typeface="Wingdings" panose="05000000000000000000" pitchFamily="2" charset="2"/>
              <a:buChar char="Ø"/>
            </a:pPr>
            <a:r>
              <a:rPr lang="fr-FR" sz="3200" dirty="0">
                <a:solidFill>
                  <a:schemeClr val="tx2"/>
                </a:solidFill>
              </a:rPr>
              <a:t> Parking adapté</a:t>
            </a:r>
          </a:p>
          <a:p>
            <a:pPr algn="just">
              <a:lnSpc>
                <a:spcPct val="110000"/>
              </a:lnSpc>
              <a:buFont typeface="Wingdings" panose="05000000000000000000" pitchFamily="2" charset="2"/>
              <a:buChar char="Ø"/>
            </a:pPr>
            <a:r>
              <a:rPr lang="fr-FR" sz="3200" dirty="0">
                <a:solidFill>
                  <a:schemeClr val="tx2"/>
                </a:solidFill>
              </a:rPr>
              <a:t> Rampe d’accès</a:t>
            </a:r>
          </a:p>
          <a:p>
            <a:pPr algn="just">
              <a:lnSpc>
                <a:spcPct val="110000"/>
              </a:lnSpc>
              <a:buFont typeface="Wingdings" panose="05000000000000000000" pitchFamily="2" charset="2"/>
              <a:buChar char="Ø"/>
            </a:pPr>
            <a:r>
              <a:rPr lang="fr-FR" sz="3200" dirty="0">
                <a:solidFill>
                  <a:schemeClr val="tx2"/>
                </a:solidFill>
              </a:rPr>
              <a:t> Ascenseur adapté</a:t>
            </a:r>
          </a:p>
        </p:txBody>
      </p:sp>
      <p:sp>
        <p:nvSpPr>
          <p:cNvPr id="6" name="Espace réservé du contenu 2">
            <a:extLst>
              <a:ext uri="{FF2B5EF4-FFF2-40B4-BE49-F238E27FC236}">
                <a16:creationId xmlns:a16="http://schemas.microsoft.com/office/drawing/2014/main" id="{37DEBD09-6250-4B23-A752-FADDDABF5D7A}"/>
              </a:ext>
            </a:extLst>
          </p:cNvPr>
          <p:cNvSpPr txBox="1">
            <a:spLocks/>
          </p:cNvSpPr>
          <p:nvPr/>
        </p:nvSpPr>
        <p:spPr>
          <a:xfrm>
            <a:off x="3052897" y="1577953"/>
            <a:ext cx="7848783" cy="545487"/>
          </a:xfrm>
          <a:prstGeom prst="rect">
            <a:avLst/>
          </a:prstGeom>
          <a:ln>
            <a:no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600" b="0" u="none" kern="1200">
                <a:ln>
                  <a:noFill/>
                </a:ln>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Symbol" panose="05050102010706020507" pitchFamily="18" charset="2"/>
              <a:buChar char=""/>
              <a:defRPr sz="280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SzPct val="125000"/>
              <a:buFont typeface="Arial" panose="020B0604020202020204" pitchFamily="34" charset="0"/>
              <a:buNone/>
              <a:defRPr sz="24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fr-FR" sz="2800" dirty="0">
                <a:solidFill>
                  <a:schemeClr val="accent2"/>
                </a:solidFill>
              </a:rPr>
              <a:t>Signalétique adaptée aux différents types de handicap</a:t>
            </a:r>
          </a:p>
        </p:txBody>
      </p:sp>
      <p:pic>
        <p:nvPicPr>
          <p:cNvPr id="7" name="Graphique 6" descr="Personne en fauteuil roulant contour">
            <a:extLst>
              <a:ext uri="{FF2B5EF4-FFF2-40B4-BE49-F238E27FC236}">
                <a16:creationId xmlns:a16="http://schemas.microsoft.com/office/drawing/2014/main" id="{15C158B9-3FFD-4B10-8555-F416FB3E02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2745" y="2602244"/>
            <a:ext cx="2346610" cy="2346610"/>
          </a:xfrm>
          <a:prstGeom prst="rect">
            <a:avLst/>
          </a:prstGeom>
        </p:spPr>
      </p:pic>
      <p:pic>
        <p:nvPicPr>
          <p:cNvPr id="4" name="Image 3">
            <a:extLst>
              <a:ext uri="{FF2B5EF4-FFF2-40B4-BE49-F238E27FC236}">
                <a16:creationId xmlns:a16="http://schemas.microsoft.com/office/drawing/2014/main" id="{5E89FE87-C94C-524A-FC8B-A2BE0A547C1D}"/>
              </a:ext>
            </a:extLst>
          </p:cNvPr>
          <p:cNvPicPr>
            <a:picLocks noChangeAspect="1"/>
          </p:cNvPicPr>
          <p:nvPr/>
        </p:nvPicPr>
        <p:blipFill>
          <a:blip r:embed="rId4"/>
          <a:stretch>
            <a:fillRect/>
          </a:stretch>
        </p:blipFill>
        <p:spPr>
          <a:xfrm>
            <a:off x="2077489" y="1527278"/>
            <a:ext cx="975408" cy="494244"/>
          </a:xfrm>
          <a:prstGeom prst="rect">
            <a:avLst/>
          </a:prstGeom>
        </p:spPr>
      </p:pic>
    </p:spTree>
    <p:extLst>
      <p:ext uri="{BB962C8B-B14F-4D97-AF65-F5344CB8AC3E}">
        <p14:creationId xmlns:p14="http://schemas.microsoft.com/office/powerpoint/2010/main" val="170200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3D268-E66C-423A-8DE6-692B76B2EDE9}"/>
              </a:ext>
            </a:extLst>
          </p:cNvPr>
          <p:cNvSpPr>
            <a:spLocks noGrp="1"/>
          </p:cNvSpPr>
          <p:nvPr>
            <p:ph type="title"/>
          </p:nvPr>
        </p:nvSpPr>
        <p:spPr/>
        <p:txBody>
          <a:bodyPr/>
          <a:lstStyle/>
          <a:p>
            <a:r>
              <a:rPr lang="fr-FR" dirty="0"/>
              <a:t>Accès aux soins</a:t>
            </a:r>
          </a:p>
        </p:txBody>
      </p:sp>
      <p:sp>
        <p:nvSpPr>
          <p:cNvPr id="3" name="Espace réservé du contenu 2">
            <a:extLst>
              <a:ext uri="{FF2B5EF4-FFF2-40B4-BE49-F238E27FC236}">
                <a16:creationId xmlns:a16="http://schemas.microsoft.com/office/drawing/2014/main" id="{F4F5A756-F410-4FDA-A757-D1B29C549AFE}"/>
              </a:ext>
            </a:extLst>
          </p:cNvPr>
          <p:cNvSpPr>
            <a:spLocks noGrp="1"/>
          </p:cNvSpPr>
          <p:nvPr>
            <p:ph sz="quarter" idx="10"/>
          </p:nvPr>
        </p:nvSpPr>
        <p:spPr>
          <a:xfrm>
            <a:off x="1049297" y="2634008"/>
            <a:ext cx="8031291" cy="3516001"/>
          </a:xfrm>
        </p:spPr>
        <p:txBody>
          <a:bodyPr>
            <a:normAutofit/>
          </a:bodyPr>
          <a:lstStyle/>
          <a:p>
            <a:pPr algn="just">
              <a:lnSpc>
                <a:spcPct val="110000"/>
              </a:lnSpc>
              <a:buFont typeface="Wingdings" panose="05000000000000000000" pitchFamily="2" charset="2"/>
              <a:buChar char="Ø"/>
            </a:pPr>
            <a:r>
              <a:rPr lang="fr-FR" sz="3200" dirty="0">
                <a:solidFill>
                  <a:schemeClr val="tx2"/>
                </a:solidFill>
              </a:rPr>
              <a:t> Fléchage adapté</a:t>
            </a:r>
          </a:p>
          <a:p>
            <a:pPr algn="just">
              <a:lnSpc>
                <a:spcPct val="110000"/>
              </a:lnSpc>
              <a:buFont typeface="Wingdings" panose="05000000000000000000" pitchFamily="2" charset="2"/>
              <a:buChar char="Ø"/>
            </a:pPr>
            <a:r>
              <a:rPr lang="fr-FR" sz="3200" dirty="0">
                <a:solidFill>
                  <a:schemeClr val="tx2"/>
                </a:solidFill>
              </a:rPr>
              <a:t> Plan interactif</a:t>
            </a:r>
          </a:p>
          <a:p>
            <a:pPr algn="just">
              <a:lnSpc>
                <a:spcPct val="110000"/>
              </a:lnSpc>
              <a:buFont typeface="Wingdings" panose="05000000000000000000" pitchFamily="2" charset="2"/>
              <a:buChar char="Ø"/>
            </a:pPr>
            <a:r>
              <a:rPr lang="fr-FR" sz="3200" dirty="0">
                <a:solidFill>
                  <a:schemeClr val="tx2"/>
                </a:solidFill>
              </a:rPr>
              <a:t>Table d’examen à hauteur variable</a:t>
            </a:r>
          </a:p>
          <a:p>
            <a:pPr algn="just">
              <a:lnSpc>
                <a:spcPct val="110000"/>
              </a:lnSpc>
              <a:buFont typeface="Wingdings" panose="05000000000000000000" pitchFamily="2" charset="2"/>
              <a:buChar char="Ø"/>
            </a:pPr>
            <a:r>
              <a:rPr lang="fr-FR" sz="3200" dirty="0">
                <a:solidFill>
                  <a:schemeClr val="tx2"/>
                </a:solidFill>
              </a:rPr>
              <a:t>Guichets à hauteur adaptée aux fauteuils</a:t>
            </a:r>
          </a:p>
        </p:txBody>
      </p:sp>
      <p:sp>
        <p:nvSpPr>
          <p:cNvPr id="6" name="Espace réservé du contenu 2">
            <a:extLst>
              <a:ext uri="{FF2B5EF4-FFF2-40B4-BE49-F238E27FC236}">
                <a16:creationId xmlns:a16="http://schemas.microsoft.com/office/drawing/2014/main" id="{37DEBD09-6250-4B23-A752-FADDDABF5D7A}"/>
              </a:ext>
            </a:extLst>
          </p:cNvPr>
          <p:cNvSpPr txBox="1">
            <a:spLocks/>
          </p:cNvSpPr>
          <p:nvPr/>
        </p:nvSpPr>
        <p:spPr>
          <a:xfrm>
            <a:off x="3052897" y="1577953"/>
            <a:ext cx="7848783" cy="545487"/>
          </a:xfrm>
          <a:prstGeom prst="rect">
            <a:avLst/>
          </a:prstGeom>
          <a:ln>
            <a:no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600" b="0" u="none" kern="1200">
                <a:ln>
                  <a:noFill/>
                </a:ln>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Symbol" panose="05050102010706020507" pitchFamily="18" charset="2"/>
              <a:buChar char=""/>
              <a:defRPr sz="280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SzPct val="125000"/>
              <a:buFont typeface="Arial" panose="020B0604020202020204" pitchFamily="34" charset="0"/>
              <a:buNone/>
              <a:defRPr sz="24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fr-FR" sz="2800" dirty="0">
                <a:solidFill>
                  <a:schemeClr val="accent2"/>
                </a:solidFill>
              </a:rPr>
              <a:t>Signalétique adaptée aux différents types de handicap</a:t>
            </a:r>
          </a:p>
        </p:txBody>
      </p:sp>
      <p:pic>
        <p:nvPicPr>
          <p:cNvPr id="5" name="Image 4">
            <a:extLst>
              <a:ext uri="{FF2B5EF4-FFF2-40B4-BE49-F238E27FC236}">
                <a16:creationId xmlns:a16="http://schemas.microsoft.com/office/drawing/2014/main" id="{8B623E21-36EB-413D-8C92-B4BF3C2B91BC}"/>
              </a:ext>
            </a:extLst>
          </p:cNvPr>
          <p:cNvPicPr>
            <a:picLocks noChangeAspect="1"/>
          </p:cNvPicPr>
          <p:nvPr/>
        </p:nvPicPr>
        <p:blipFill>
          <a:blip r:embed="rId2"/>
          <a:stretch>
            <a:fillRect/>
          </a:stretch>
        </p:blipFill>
        <p:spPr>
          <a:xfrm>
            <a:off x="9080588" y="2802293"/>
            <a:ext cx="2624915" cy="2080725"/>
          </a:xfrm>
          <a:prstGeom prst="rect">
            <a:avLst/>
          </a:prstGeom>
        </p:spPr>
      </p:pic>
      <p:pic>
        <p:nvPicPr>
          <p:cNvPr id="4" name="Image 3">
            <a:extLst>
              <a:ext uri="{FF2B5EF4-FFF2-40B4-BE49-F238E27FC236}">
                <a16:creationId xmlns:a16="http://schemas.microsoft.com/office/drawing/2014/main" id="{E78C046E-142E-DF7C-068F-15C084C9CC74}"/>
              </a:ext>
            </a:extLst>
          </p:cNvPr>
          <p:cNvPicPr>
            <a:picLocks noChangeAspect="1"/>
          </p:cNvPicPr>
          <p:nvPr/>
        </p:nvPicPr>
        <p:blipFill>
          <a:blip r:embed="rId3"/>
          <a:stretch>
            <a:fillRect/>
          </a:stretch>
        </p:blipFill>
        <p:spPr>
          <a:xfrm>
            <a:off x="1976905" y="1527278"/>
            <a:ext cx="975408" cy="494244"/>
          </a:xfrm>
          <a:prstGeom prst="rect">
            <a:avLst/>
          </a:prstGeom>
        </p:spPr>
      </p:pic>
    </p:spTree>
    <p:extLst>
      <p:ext uri="{BB962C8B-B14F-4D97-AF65-F5344CB8AC3E}">
        <p14:creationId xmlns:p14="http://schemas.microsoft.com/office/powerpoint/2010/main" val="15971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3D268-E66C-423A-8DE6-692B76B2EDE9}"/>
              </a:ext>
            </a:extLst>
          </p:cNvPr>
          <p:cNvSpPr>
            <a:spLocks noGrp="1"/>
          </p:cNvSpPr>
          <p:nvPr>
            <p:ph type="title"/>
          </p:nvPr>
        </p:nvSpPr>
        <p:spPr/>
        <p:txBody>
          <a:bodyPr/>
          <a:lstStyle/>
          <a:p>
            <a:r>
              <a:rPr lang="fr-FR" dirty="0"/>
              <a:t>Les actions de prévention en santé</a:t>
            </a:r>
          </a:p>
        </p:txBody>
      </p:sp>
      <p:sp>
        <p:nvSpPr>
          <p:cNvPr id="3" name="Espace réservé du contenu 2">
            <a:extLst>
              <a:ext uri="{FF2B5EF4-FFF2-40B4-BE49-F238E27FC236}">
                <a16:creationId xmlns:a16="http://schemas.microsoft.com/office/drawing/2014/main" id="{F4F5A756-F410-4FDA-A757-D1B29C549AFE}"/>
              </a:ext>
            </a:extLst>
          </p:cNvPr>
          <p:cNvSpPr>
            <a:spLocks noGrp="1"/>
          </p:cNvSpPr>
          <p:nvPr>
            <p:ph sz="quarter" idx="10"/>
          </p:nvPr>
        </p:nvSpPr>
        <p:spPr>
          <a:xfrm>
            <a:off x="562280" y="1868695"/>
            <a:ext cx="8031291" cy="4164357"/>
          </a:xfrm>
        </p:spPr>
        <p:txBody>
          <a:bodyPr>
            <a:normAutofit fontScale="92500" lnSpcReduction="10000"/>
          </a:bodyPr>
          <a:lstStyle/>
          <a:p>
            <a:pPr algn="just">
              <a:lnSpc>
                <a:spcPct val="110000"/>
              </a:lnSpc>
              <a:buFont typeface="Wingdings" panose="05000000000000000000" pitchFamily="2" charset="2"/>
              <a:buChar char="Ø"/>
            </a:pPr>
            <a:r>
              <a:rPr lang="fr-FR" sz="3200" dirty="0">
                <a:solidFill>
                  <a:schemeClr val="tx2"/>
                </a:solidFill>
              </a:rPr>
              <a:t> L’établissement de santé doit identifier les besoins de soins complémentaires : audition, vision, surpoids, addictions, hygiène bucco-dentaire, etc.</a:t>
            </a:r>
          </a:p>
          <a:p>
            <a:pPr algn="just">
              <a:lnSpc>
                <a:spcPct val="110000"/>
              </a:lnSpc>
              <a:buFont typeface="Wingdings" panose="05000000000000000000" pitchFamily="2" charset="2"/>
              <a:buChar char="Ø"/>
            </a:pPr>
            <a:endParaRPr lang="fr-FR" sz="3200" dirty="0">
              <a:solidFill>
                <a:schemeClr val="tx2"/>
              </a:solidFill>
            </a:endParaRPr>
          </a:p>
          <a:p>
            <a:pPr algn="just">
              <a:lnSpc>
                <a:spcPct val="110000"/>
              </a:lnSpc>
              <a:buFont typeface="Wingdings" panose="05000000000000000000" pitchFamily="2" charset="2"/>
              <a:buChar char="Ø"/>
            </a:pPr>
            <a:r>
              <a:rPr lang="fr-FR" sz="3200" dirty="0">
                <a:solidFill>
                  <a:schemeClr val="tx2"/>
                </a:solidFill>
              </a:rPr>
              <a:t>L’établissement doit informer l’entourage ou les structures au moment de la sortie, pour mettre en place si besoin, les actions de suivi</a:t>
            </a:r>
          </a:p>
        </p:txBody>
      </p:sp>
      <p:pic>
        <p:nvPicPr>
          <p:cNvPr id="7" name="Graphique 6" descr="Homme avec canne contour">
            <a:extLst>
              <a:ext uri="{FF2B5EF4-FFF2-40B4-BE49-F238E27FC236}">
                <a16:creationId xmlns:a16="http://schemas.microsoft.com/office/drawing/2014/main" id="{255BAF85-C840-44AB-A303-E4D2F6FF0A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6399" y="2753138"/>
            <a:ext cx="1527313" cy="1527313"/>
          </a:xfrm>
          <a:prstGeom prst="rect">
            <a:avLst/>
          </a:prstGeom>
        </p:spPr>
      </p:pic>
    </p:spTree>
    <p:extLst>
      <p:ext uri="{BB962C8B-B14F-4D97-AF65-F5344CB8AC3E}">
        <p14:creationId xmlns:p14="http://schemas.microsoft.com/office/powerpoint/2010/main" val="80437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3D268-E66C-423A-8DE6-692B76B2EDE9}"/>
              </a:ext>
            </a:extLst>
          </p:cNvPr>
          <p:cNvSpPr>
            <a:spLocks noGrp="1"/>
          </p:cNvSpPr>
          <p:nvPr>
            <p:ph type="title"/>
          </p:nvPr>
        </p:nvSpPr>
        <p:spPr/>
        <p:txBody>
          <a:bodyPr/>
          <a:lstStyle/>
          <a:p>
            <a:r>
              <a:rPr lang="fr-FR" dirty="0"/>
              <a:t>Le maintien de l’autonomie</a:t>
            </a:r>
          </a:p>
        </p:txBody>
      </p:sp>
      <p:graphicFrame>
        <p:nvGraphicFramePr>
          <p:cNvPr id="6" name="Diagramme 5">
            <a:extLst>
              <a:ext uri="{FF2B5EF4-FFF2-40B4-BE49-F238E27FC236}">
                <a16:creationId xmlns:a16="http://schemas.microsoft.com/office/drawing/2014/main" id="{A77EF500-3892-4D6D-B11D-A9AA663A87F6}"/>
              </a:ext>
            </a:extLst>
          </p:cNvPr>
          <p:cNvGraphicFramePr/>
          <p:nvPr>
            <p:extLst>
              <p:ext uri="{D42A27DB-BD31-4B8C-83A1-F6EECF244321}">
                <p14:modId xmlns:p14="http://schemas.microsoft.com/office/powerpoint/2010/main" val="4161992046"/>
              </p:ext>
            </p:extLst>
          </p:nvPr>
        </p:nvGraphicFramePr>
        <p:xfrm>
          <a:off x="2161208" y="1938130"/>
          <a:ext cx="8125791" cy="474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contenu 2">
            <a:extLst>
              <a:ext uri="{FF2B5EF4-FFF2-40B4-BE49-F238E27FC236}">
                <a16:creationId xmlns:a16="http://schemas.microsoft.com/office/drawing/2014/main" id="{6C9B0654-ACD6-4A1F-99D1-F7176D3E022A}"/>
              </a:ext>
            </a:extLst>
          </p:cNvPr>
          <p:cNvSpPr>
            <a:spLocks noGrp="1"/>
          </p:cNvSpPr>
          <p:nvPr>
            <p:ph sz="quarter" idx="10"/>
          </p:nvPr>
        </p:nvSpPr>
        <p:spPr>
          <a:xfrm>
            <a:off x="820698" y="1212713"/>
            <a:ext cx="11175832" cy="1252192"/>
          </a:xfrm>
        </p:spPr>
        <p:txBody>
          <a:bodyPr>
            <a:normAutofit/>
          </a:bodyPr>
          <a:lstStyle/>
          <a:p>
            <a:pPr marL="0" indent="0" algn="just">
              <a:lnSpc>
                <a:spcPct val="110000"/>
              </a:lnSpc>
              <a:buNone/>
            </a:pPr>
            <a:r>
              <a:rPr lang="fr-FR" sz="2800" dirty="0">
                <a:solidFill>
                  <a:schemeClr val="tx2"/>
                </a:solidFill>
              </a:rPr>
              <a:t>La personne doit pouvoir rester actrice de sa santé et de sa qualité de vie</a:t>
            </a:r>
          </a:p>
        </p:txBody>
      </p:sp>
    </p:spTree>
    <p:extLst>
      <p:ext uri="{BB962C8B-B14F-4D97-AF65-F5344CB8AC3E}">
        <p14:creationId xmlns:p14="http://schemas.microsoft.com/office/powerpoint/2010/main" val="3708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EBB97-A744-4669-B2C8-B0FE6B487C45}"/>
              </a:ext>
            </a:extLst>
          </p:cNvPr>
          <p:cNvSpPr>
            <a:spLocks noGrp="1"/>
          </p:cNvSpPr>
          <p:nvPr>
            <p:ph type="title"/>
          </p:nvPr>
        </p:nvSpPr>
        <p:spPr/>
        <p:txBody>
          <a:bodyPr/>
          <a:lstStyle/>
          <a:p>
            <a:r>
              <a:rPr lang="fr-FR" dirty="0"/>
              <a:t>La prise en charge de la douleur</a:t>
            </a:r>
          </a:p>
        </p:txBody>
      </p:sp>
      <p:sp>
        <p:nvSpPr>
          <p:cNvPr id="3" name="Espace réservé du contenu 2">
            <a:extLst>
              <a:ext uri="{FF2B5EF4-FFF2-40B4-BE49-F238E27FC236}">
                <a16:creationId xmlns:a16="http://schemas.microsoft.com/office/drawing/2014/main" id="{8AA90086-3046-49F6-84F9-EEDA2B0EFAA4}"/>
              </a:ext>
            </a:extLst>
          </p:cNvPr>
          <p:cNvSpPr>
            <a:spLocks noGrp="1"/>
          </p:cNvSpPr>
          <p:nvPr>
            <p:ph sz="quarter" idx="10"/>
          </p:nvPr>
        </p:nvSpPr>
        <p:spPr>
          <a:xfrm>
            <a:off x="667656" y="1997816"/>
            <a:ext cx="10856687" cy="4117640"/>
          </a:xfrm>
        </p:spPr>
        <p:txBody>
          <a:bodyPr>
            <a:normAutofit lnSpcReduction="10000"/>
          </a:bodyPr>
          <a:lstStyle/>
          <a:p>
            <a:pPr marL="0" indent="0" algn="ctr">
              <a:buNone/>
            </a:pPr>
            <a:r>
              <a:rPr lang="fr-FR" dirty="0"/>
              <a:t>L’évaluation de la douleur réalisée par l’établissement doit être réalisée selon une échelle adaptée</a:t>
            </a:r>
          </a:p>
          <a:p>
            <a:endParaRPr lang="fr-FR" dirty="0"/>
          </a:p>
          <a:p>
            <a:pPr>
              <a:buFont typeface="Wingdings" panose="05000000000000000000" pitchFamily="2" charset="2"/>
              <a:buChar char="Ø"/>
            </a:pPr>
            <a:r>
              <a:rPr lang="fr-FR" dirty="0">
                <a:solidFill>
                  <a:schemeClr val="tx2"/>
                </a:solidFill>
              </a:rPr>
              <a:t>Vigilance particulière du fait du handicap</a:t>
            </a:r>
          </a:p>
          <a:p>
            <a:pPr>
              <a:buFont typeface="Wingdings" panose="05000000000000000000" pitchFamily="2" charset="2"/>
              <a:buChar char="Ø"/>
            </a:pPr>
            <a:r>
              <a:rPr lang="fr-FR" dirty="0">
                <a:solidFill>
                  <a:schemeClr val="tx2"/>
                </a:solidFill>
              </a:rPr>
              <a:t>Utilisation de moyens de mesures adaptés</a:t>
            </a:r>
          </a:p>
          <a:p>
            <a:pPr>
              <a:buFont typeface="Wingdings" panose="05000000000000000000" pitchFamily="2" charset="2"/>
              <a:buChar char="Ø"/>
            </a:pPr>
            <a:r>
              <a:rPr lang="fr-FR" dirty="0">
                <a:solidFill>
                  <a:schemeClr val="tx2"/>
                </a:solidFill>
              </a:rPr>
              <a:t>Utilisation de moyens de communication adaptés</a:t>
            </a:r>
          </a:p>
          <a:p>
            <a:pPr>
              <a:buFont typeface="Wingdings" panose="05000000000000000000" pitchFamily="2" charset="2"/>
              <a:buChar char="Ø"/>
            </a:pPr>
            <a:r>
              <a:rPr lang="fr-FR" dirty="0">
                <a:solidFill>
                  <a:schemeClr val="tx2"/>
                </a:solidFill>
              </a:rPr>
              <a:t>Mobilisation de l’expertise des aidants ou des proches</a:t>
            </a:r>
          </a:p>
        </p:txBody>
      </p:sp>
      <p:pic>
        <p:nvPicPr>
          <p:cNvPr id="4" name="Image 3">
            <a:extLst>
              <a:ext uri="{FF2B5EF4-FFF2-40B4-BE49-F238E27FC236}">
                <a16:creationId xmlns:a16="http://schemas.microsoft.com/office/drawing/2014/main" id="{CDE9F5A3-1821-84D2-04C7-CF4B8C307A4B}"/>
              </a:ext>
            </a:extLst>
          </p:cNvPr>
          <p:cNvPicPr>
            <a:picLocks noChangeAspect="1"/>
          </p:cNvPicPr>
          <p:nvPr/>
        </p:nvPicPr>
        <p:blipFill>
          <a:blip r:embed="rId2"/>
          <a:stretch>
            <a:fillRect/>
          </a:stretch>
        </p:blipFill>
        <p:spPr>
          <a:xfrm>
            <a:off x="179952" y="1983952"/>
            <a:ext cx="975408" cy="494244"/>
          </a:xfrm>
          <a:prstGeom prst="rect">
            <a:avLst/>
          </a:prstGeom>
        </p:spPr>
      </p:pic>
    </p:spTree>
    <p:extLst>
      <p:ext uri="{BB962C8B-B14F-4D97-AF65-F5344CB8AC3E}">
        <p14:creationId xmlns:p14="http://schemas.microsoft.com/office/powerpoint/2010/main" val="2163797441"/>
      </p:ext>
    </p:extLst>
  </p:cSld>
  <p:clrMapOvr>
    <a:masterClrMapping/>
  </p:clrMapOvr>
</p:sld>
</file>

<file path=ppt/theme/theme1.xml><?xml version="1.0" encoding="utf-8"?>
<a:theme xmlns:a="http://schemas.openxmlformats.org/drawingml/2006/main" name="Thème RSQR">
  <a:themeElements>
    <a:clrScheme name="Charte RSQR 2018">
      <a:dk1>
        <a:sysClr val="windowText" lastClr="000000"/>
      </a:dk1>
      <a:lt1>
        <a:sysClr val="window" lastClr="FFFFFF"/>
      </a:lt1>
      <a:dk2>
        <a:srgbClr val="1F497D"/>
      </a:dk2>
      <a:lt2>
        <a:srgbClr val="EEECE1"/>
      </a:lt2>
      <a:accent1>
        <a:srgbClr val="008ACF"/>
      </a:accent1>
      <a:accent2>
        <a:srgbClr val="A2C037"/>
      </a:accent2>
      <a:accent3>
        <a:srgbClr val="4BAFE8"/>
      </a:accent3>
      <a:accent4>
        <a:srgbClr val="9CCFF3"/>
      </a:accent4>
      <a:accent5>
        <a:srgbClr val="43A7B7"/>
      </a:accent5>
      <a:accent6>
        <a:srgbClr val="2C4390"/>
      </a:accent6>
      <a:hlink>
        <a:srgbClr val="008ACF"/>
      </a:hlink>
      <a:folHlink>
        <a:srgbClr val="008ACF"/>
      </a:folHlink>
    </a:clrScheme>
    <a:fontScheme name="Personnalisé 1">
      <a:majorFont>
        <a:latin typeface="Mont Bold"/>
        <a:ea typeface=""/>
        <a:cs typeface=""/>
      </a:majorFont>
      <a:minorFont>
        <a:latin typeface="Mon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harte RSQR 2018">
    <a:dk1>
      <a:sysClr val="windowText" lastClr="000000"/>
    </a:dk1>
    <a:lt1>
      <a:sysClr val="window" lastClr="FFFFFF"/>
    </a:lt1>
    <a:dk2>
      <a:srgbClr val="1F497D"/>
    </a:dk2>
    <a:lt2>
      <a:srgbClr val="EEECE1"/>
    </a:lt2>
    <a:accent1>
      <a:srgbClr val="008ACF"/>
    </a:accent1>
    <a:accent2>
      <a:srgbClr val="A2C037"/>
    </a:accent2>
    <a:accent3>
      <a:srgbClr val="4BAFE8"/>
    </a:accent3>
    <a:accent4>
      <a:srgbClr val="9CCFF3"/>
    </a:accent4>
    <a:accent5>
      <a:srgbClr val="43A7B7"/>
    </a:accent5>
    <a:accent6>
      <a:srgbClr val="2C4390"/>
    </a:accent6>
    <a:hlink>
      <a:srgbClr val="008ACF"/>
    </a:hlink>
    <a:folHlink>
      <a:srgbClr val="008ACF"/>
    </a:folHlink>
  </a:clrScheme>
</a:themeOverride>
</file>

<file path=docProps/app.xml><?xml version="1.0" encoding="utf-8"?>
<Properties xmlns="http://schemas.openxmlformats.org/officeDocument/2006/extended-properties" xmlns:vt="http://schemas.openxmlformats.org/officeDocument/2006/docPropsVTypes">
  <Template/>
  <TotalTime>8721</TotalTime>
  <Words>928</Words>
  <Application>Microsoft Office PowerPoint</Application>
  <PresentationFormat>Grand écran</PresentationFormat>
  <Paragraphs>117</Paragraphs>
  <Slides>25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Symbol</vt:lpstr>
      <vt:lpstr>Wingdings</vt:lpstr>
      <vt:lpstr>Thème RSQR</vt:lpstr>
      <vt:lpstr>Rencontre régionale Les enjeux liés à la prise en charge des personnes EN SITUATION DE handicap</vt:lpstr>
      <vt:lpstr>UN ENGAGEMENT</vt:lpstr>
      <vt:lpstr>Les principaux enjeux pour les établissements de sante</vt:lpstr>
      <vt:lpstr>Accès à l’information</vt:lpstr>
      <vt:lpstr>Accès à L’ETABLISSEMENT</vt:lpstr>
      <vt:lpstr>Accès aux soins</vt:lpstr>
      <vt:lpstr>Les actions de prévention en santé</vt:lpstr>
      <vt:lpstr>Le maintien de l’autonomie</vt:lpstr>
      <vt:lpstr>La prise en charge de la douleur</vt:lpstr>
      <vt:lpstr>La place du proche aidant</vt:lpstr>
      <vt:lpstr>L’ADAPTATION DE LA PRISE EN CHARGE AUX URGENCES</vt:lpstr>
      <vt:lpstr>Développement d’une Check-list standardisée</vt:lpstr>
      <vt:lpstr>Check-list des points observables sur la prise en charge des personnes en situation de handicap</vt:lpstr>
      <vt:lpstr>Composition de la check-list</vt:lpstr>
      <vt:lpstr>ECHANGES</vt:lpstr>
      <vt:lpstr>Accessibilité des locaux</vt:lpstr>
      <vt:lpstr>Communication et accompagnement</vt:lpstr>
      <vt:lpstr>Information</vt:lpstr>
      <vt:lpstr>Outils de communication</vt:lpstr>
      <vt:lpstr>ACCUEIL</vt:lpstr>
      <vt:lpstr>ORGANISATION</vt:lpstr>
      <vt:lpstr>PILOTAGE</vt:lpstr>
      <vt:lpstr>Rapport régional</vt:lpstr>
      <vt:lpstr>Pour aller plus loin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DALLERY</dc:creator>
  <cp:lastModifiedBy>Cédric CORVOISIER</cp:lastModifiedBy>
  <cp:revision>520</cp:revision>
  <cp:lastPrinted>2024-03-07T13:29:13Z</cp:lastPrinted>
  <dcterms:created xsi:type="dcterms:W3CDTF">2018-07-11T09:06:32Z</dcterms:created>
  <dcterms:modified xsi:type="dcterms:W3CDTF">2024-03-07T13:29:13Z</dcterms:modified>
</cp:coreProperties>
</file>